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80" r:id="rId4"/>
    <p:sldId id="258" r:id="rId5"/>
    <p:sldId id="281" r:id="rId6"/>
    <p:sldId id="259" r:id="rId7"/>
    <p:sldId id="282" r:id="rId8"/>
    <p:sldId id="283" r:id="rId9"/>
    <p:sldId id="260" r:id="rId10"/>
    <p:sldId id="284" r:id="rId11"/>
    <p:sldId id="261" r:id="rId12"/>
    <p:sldId id="285" r:id="rId13"/>
    <p:sldId id="262" r:id="rId14"/>
    <p:sldId id="286" r:id="rId15"/>
    <p:sldId id="263" r:id="rId16"/>
    <p:sldId id="287" r:id="rId17"/>
    <p:sldId id="264" r:id="rId18"/>
    <p:sldId id="288" r:id="rId19"/>
    <p:sldId id="265" r:id="rId20"/>
    <p:sldId id="289" r:id="rId21"/>
    <p:sldId id="266" r:id="rId22"/>
    <p:sldId id="290" r:id="rId23"/>
    <p:sldId id="291" r:id="rId24"/>
    <p:sldId id="267" r:id="rId25"/>
    <p:sldId id="269" r:id="rId26"/>
    <p:sldId id="292" r:id="rId27"/>
    <p:sldId id="268" r:id="rId28"/>
    <p:sldId id="294" r:id="rId29"/>
    <p:sldId id="270" r:id="rId30"/>
    <p:sldId id="295" r:id="rId31"/>
    <p:sldId id="271" r:id="rId32"/>
    <p:sldId id="272" r:id="rId33"/>
    <p:sldId id="273" r:id="rId34"/>
    <p:sldId id="274" r:id="rId35"/>
    <p:sldId id="275" r:id="rId36"/>
    <p:sldId id="276" r:id="rId37"/>
    <p:sldId id="277" r:id="rId38"/>
    <p:sldId id="278" r:id="rId39"/>
    <p:sldId id="279" r:id="rId40"/>
  </p:sldIdLst>
  <p:sldSz cx="9144000" cy="6858000" type="screen4x3"/>
  <p:notesSz cx="6858000" cy="9144000"/>
  <p:defaultTextStyle>
    <a:defPPr>
      <a:defRPr lang="pl-P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1" d="100"/>
          <a:sy n="101" d="100"/>
        </p:scale>
        <p:origin x="294" y="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l-PL"/>
              <a:t>Kliknij, aby edytować styl</a:t>
            </a:r>
            <a:endParaRPr lang="en-GB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pl-PL"/>
              <a:t>Kliknij, aby edytować styl wzorca podtytułu</a:t>
            </a:r>
            <a:endParaRPr lang="en-GB"/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ACDEF0D6-BC8C-4141-8029-CEB385CF8D57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 altLang="en-US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A38B0D22-C32B-4DCA-87CF-CB62968DEE52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 altLang="en-US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70A9E979-0B3E-4AFE-839B-B20D02A899E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CB89C0E-3A48-4A29-A876-8BB85D23EF53}" type="slidenum">
              <a:rPr lang="pl-PL" altLang="en-US"/>
              <a:pPr/>
              <a:t>‹#›</a:t>
            </a:fld>
            <a:endParaRPr lang="pl-PL" altLang="en-US"/>
          </a:p>
        </p:txBody>
      </p:sp>
    </p:spTree>
    <p:extLst>
      <p:ext uri="{BB962C8B-B14F-4D97-AF65-F5344CB8AC3E}">
        <p14:creationId xmlns:p14="http://schemas.microsoft.com/office/powerpoint/2010/main" val="2566684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/>
              <a:t>Kliknij, aby edytować styl</a:t>
            </a:r>
            <a:endParaRPr lang="en-GB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  <a:endParaRPr lang="en-GB"/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534FAFAD-6FC4-4467-8F80-B857EB851D13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 altLang="en-US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325BCBA5-0BDB-457B-94C3-C8008F600F27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 altLang="en-US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E4950C0D-9393-4D21-A061-AB3DD7D37A45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3C3564E-2C98-4C38-80E0-767D8732B554}" type="slidenum">
              <a:rPr lang="pl-PL" altLang="en-US"/>
              <a:pPr/>
              <a:t>‹#›</a:t>
            </a:fld>
            <a:endParaRPr lang="pl-PL" altLang="en-US"/>
          </a:p>
        </p:txBody>
      </p:sp>
    </p:spTree>
    <p:extLst>
      <p:ext uri="{BB962C8B-B14F-4D97-AF65-F5344CB8AC3E}">
        <p14:creationId xmlns:p14="http://schemas.microsoft.com/office/powerpoint/2010/main" val="320321522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l-PL"/>
              <a:t>Kliknij, aby edytować styl</a:t>
            </a:r>
            <a:endParaRPr lang="en-GB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5156B4B0-186D-4FB0-8F78-01536A7C056F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 altLang="en-US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A0F8FE60-5655-4050-A563-90E8CA4A2CC3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 altLang="en-US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777B5314-2925-4933-A94F-AA7976ADB2D2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45312AA-EDE0-4885-9930-BBCD0059C615}" type="slidenum">
              <a:rPr lang="pl-PL" altLang="en-US"/>
              <a:pPr/>
              <a:t>‹#›</a:t>
            </a:fld>
            <a:endParaRPr lang="pl-PL" altLang="en-US"/>
          </a:p>
        </p:txBody>
      </p:sp>
    </p:spTree>
    <p:extLst>
      <p:ext uri="{BB962C8B-B14F-4D97-AF65-F5344CB8AC3E}">
        <p14:creationId xmlns:p14="http://schemas.microsoft.com/office/powerpoint/2010/main" val="267141885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/>
              <a:t>Kliknij, aby edytować styl</a:t>
            </a:r>
            <a:endParaRPr lang="en-GB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  <a:endParaRPr lang="en-GB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  <a:endParaRPr lang="en-GB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E21CB698-DD85-42EA-98A9-A269DD1371D9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 altLang="en-US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EF8AE2F3-52A2-4EED-8A31-856A39994D8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 altLang="en-US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540F695-CEF6-43CE-828A-249EA8BBA918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188438A-0C03-4078-B74B-3B034D12BA84}" type="slidenum">
              <a:rPr lang="pl-PL" altLang="en-US"/>
              <a:pPr/>
              <a:t>‹#›</a:t>
            </a:fld>
            <a:endParaRPr lang="pl-PL" altLang="en-US"/>
          </a:p>
        </p:txBody>
      </p:sp>
    </p:spTree>
    <p:extLst>
      <p:ext uri="{BB962C8B-B14F-4D97-AF65-F5344CB8AC3E}">
        <p14:creationId xmlns:p14="http://schemas.microsoft.com/office/powerpoint/2010/main" val="218655988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l-PL"/>
              <a:t>Kliknij, aby edytować styl</a:t>
            </a:r>
            <a:endParaRPr lang="en-GB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  <a:endParaRPr lang="en-GB"/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  <a:endParaRPr lang="en-GB"/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ADDFC6DE-EC69-451B-8216-22EDB7AD398D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 altLang="en-US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B7D2097A-7C55-424C-83F1-9B5315CD854D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 altLang="en-US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DA7F83DA-FCB2-4B71-9AF5-269910E6CD2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EC3D038-731E-454F-BF0B-CE787705B170}" type="slidenum">
              <a:rPr lang="pl-PL" altLang="en-US"/>
              <a:pPr/>
              <a:t>‹#›</a:t>
            </a:fld>
            <a:endParaRPr lang="pl-PL" altLang="en-US"/>
          </a:p>
        </p:txBody>
      </p:sp>
    </p:spTree>
    <p:extLst>
      <p:ext uri="{BB962C8B-B14F-4D97-AF65-F5344CB8AC3E}">
        <p14:creationId xmlns:p14="http://schemas.microsoft.com/office/powerpoint/2010/main" val="343481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/>
              <a:t>Kliknij, aby edytować styl</a:t>
            </a:r>
            <a:endParaRPr lang="en-GB"/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3155B544-BFF2-44EF-AD45-6513816060B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 altLang="en-US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6332775C-67BE-4A03-A25B-D9B6521B54D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 altLang="en-US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AD21072F-9CB5-429D-899B-745F938C4AE0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E3F7B7A-FCF2-4C8D-B673-E886838B114C}" type="slidenum">
              <a:rPr lang="pl-PL" altLang="en-US"/>
              <a:pPr/>
              <a:t>‹#›</a:t>
            </a:fld>
            <a:endParaRPr lang="pl-PL" altLang="en-US"/>
          </a:p>
        </p:txBody>
      </p:sp>
    </p:spTree>
    <p:extLst>
      <p:ext uri="{BB962C8B-B14F-4D97-AF65-F5344CB8AC3E}">
        <p14:creationId xmlns:p14="http://schemas.microsoft.com/office/powerpoint/2010/main" val="42024783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8B4347E1-FE11-45CD-8F63-D7F27C843EAF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 altLang="en-US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E0DD0B11-3263-471D-ADEC-24D189E046B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 altLang="en-US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A70541AB-4887-44B0-950D-700F6C9F271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6C08826-17E1-4A6E-91D1-DE8FE7CD721A}" type="slidenum">
              <a:rPr lang="pl-PL" altLang="en-US"/>
              <a:pPr/>
              <a:t>‹#›</a:t>
            </a:fld>
            <a:endParaRPr lang="pl-PL" altLang="en-US"/>
          </a:p>
        </p:txBody>
      </p:sp>
    </p:spTree>
    <p:extLst>
      <p:ext uri="{BB962C8B-B14F-4D97-AF65-F5344CB8AC3E}">
        <p14:creationId xmlns:p14="http://schemas.microsoft.com/office/powerpoint/2010/main" val="390484773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/>
              <a:t>Kliknij, aby edytować styl</a:t>
            </a:r>
            <a:endParaRPr lang="en-GB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  <a:endParaRPr lang="en-GB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F6DC088D-658A-4D1B-BEB5-F64B7B9D036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 altLang="en-US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0585911-7700-4A50-AB5D-5B257A197F4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 altLang="en-US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25D3E191-6645-4DE8-975E-BFE36DBA035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46B6C3C-9DA2-47DD-9FC7-6BF000EF219D}" type="slidenum">
              <a:rPr lang="pl-PL" altLang="en-US"/>
              <a:pPr/>
              <a:t>‹#›</a:t>
            </a:fld>
            <a:endParaRPr lang="pl-PL" altLang="en-US"/>
          </a:p>
        </p:txBody>
      </p:sp>
    </p:spTree>
    <p:extLst>
      <p:ext uri="{BB962C8B-B14F-4D97-AF65-F5344CB8AC3E}">
        <p14:creationId xmlns:p14="http://schemas.microsoft.com/office/powerpoint/2010/main" val="16175141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/>
              <a:t>Kliknij, aby edytować styl</a:t>
            </a:r>
            <a:endParaRPr lang="en-GB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GB" noProof="0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757678F-12FB-420B-AFE9-0E5C760A9E99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 altLang="en-US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648E0B9B-EB63-4863-A482-61EF681B4BF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 altLang="en-US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DB3476F5-E9EC-4E6F-9289-0347219D74AC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73F71C4-B3B8-42E7-93E9-6E1FDCC83866}" type="slidenum">
              <a:rPr lang="pl-PL" altLang="en-US"/>
              <a:pPr/>
              <a:t>‹#›</a:t>
            </a:fld>
            <a:endParaRPr lang="pl-PL" altLang="en-US"/>
          </a:p>
        </p:txBody>
      </p:sp>
    </p:spTree>
    <p:extLst>
      <p:ext uri="{BB962C8B-B14F-4D97-AF65-F5344CB8AC3E}">
        <p14:creationId xmlns:p14="http://schemas.microsoft.com/office/powerpoint/2010/main" val="319615720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/>
              <a:t>Kliknij, aby edytować styl</a:t>
            </a:r>
            <a:endParaRPr lang="en-GB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  <a:endParaRPr lang="en-GB"/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EA2CB66C-6F5A-4999-B9F3-83472772B79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 altLang="en-US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A80B9A39-6E54-456C-809C-41E5FF89293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 altLang="en-US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544AF034-7083-49E4-8228-4EFCC0B1372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5137CFC-5E6D-4180-89E2-1CB4D4964361}" type="slidenum">
              <a:rPr lang="pl-PL" altLang="en-US"/>
              <a:pPr/>
              <a:t>‹#›</a:t>
            </a:fld>
            <a:endParaRPr lang="pl-PL" altLang="en-US"/>
          </a:p>
        </p:txBody>
      </p:sp>
    </p:spTree>
    <p:extLst>
      <p:ext uri="{BB962C8B-B14F-4D97-AF65-F5344CB8AC3E}">
        <p14:creationId xmlns:p14="http://schemas.microsoft.com/office/powerpoint/2010/main" val="402658600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l-PL"/>
              <a:t>Kliknij, aby edytować styl</a:t>
            </a:r>
            <a:endParaRPr lang="en-GB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  <a:endParaRPr lang="en-GB"/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29360BD4-645A-433C-ADDB-07E5DD4E24BC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 altLang="en-US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04482CDA-EFD6-4506-802D-7B7984A6F3E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 altLang="en-US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C7218E71-B05C-44BA-AD81-C68184D5850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966569E-A6D2-4070-8A2A-355EDF84E4A0}" type="slidenum">
              <a:rPr lang="pl-PL" altLang="en-US"/>
              <a:pPr/>
              <a:t>‹#›</a:t>
            </a:fld>
            <a:endParaRPr lang="pl-PL" altLang="en-US"/>
          </a:p>
        </p:txBody>
      </p:sp>
    </p:spTree>
    <p:extLst>
      <p:ext uri="{BB962C8B-B14F-4D97-AF65-F5344CB8AC3E}">
        <p14:creationId xmlns:p14="http://schemas.microsoft.com/office/powerpoint/2010/main" val="124380286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D7B54A6E-712D-441B-A829-0A8A40998AF1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l-PL" altLang="en-US"/>
              <a:t>Click to edit Master title style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0278BE0E-E206-4787-B346-76207ABF9BB8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l-PL" altLang="en-US"/>
              <a:t>Click to edit Master text styles</a:t>
            </a:r>
          </a:p>
          <a:p>
            <a:pPr lvl="1"/>
            <a:r>
              <a:rPr lang="pl-PL" altLang="en-US"/>
              <a:t>Second level</a:t>
            </a:r>
          </a:p>
          <a:p>
            <a:pPr lvl="2"/>
            <a:r>
              <a:rPr lang="pl-PL" altLang="en-US"/>
              <a:t>Third level</a:t>
            </a:r>
          </a:p>
          <a:p>
            <a:pPr lvl="3"/>
            <a:r>
              <a:rPr lang="pl-PL" altLang="en-US"/>
              <a:t>Fourth level</a:t>
            </a:r>
          </a:p>
          <a:p>
            <a:pPr lvl="4"/>
            <a:r>
              <a:rPr lang="pl-PL" altLang="en-US"/>
              <a:t>Fifth level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7CC11B6C-13C2-4963-A55A-BF9F386CA1A2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smtClean="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pl-PL" altLang="en-US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DD6212BC-0B85-482C-B2BE-FB96EB3F80FB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smtClean="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pl-PL" altLang="en-US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3B5F5E95-7272-4921-899F-71C340077886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34C74AAE-85CE-4F44-97B8-BA8641E3DA91}" type="slidenum">
              <a:rPr lang="pl-PL" altLang="en-US"/>
              <a:pPr/>
              <a:t>‹#›</a:t>
            </a:fld>
            <a:endParaRPr lang="pl-PL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6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6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6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6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6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6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6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6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6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6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6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6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>
            <a:extLst>
              <a:ext uri="{FF2B5EF4-FFF2-40B4-BE49-F238E27FC236}">
                <a16:creationId xmlns:a16="http://schemas.microsoft.com/office/drawing/2014/main" id="{A00CE59B-7BC0-486D-8CD6-FE53C8714BB8}"/>
              </a:ext>
            </a:extLst>
          </p:cNvPr>
          <p:cNvSpPr>
            <a:spLocks noGrp="1" noChangeArrowheads="1"/>
          </p:cNvSpPr>
          <p:nvPr>
            <p:ph type="ctrTitle"/>
          </p:nvPr>
        </p:nvSpPr>
        <p:spPr>
          <a:xfrm>
            <a:off x="684213" y="2133600"/>
            <a:ext cx="7772400" cy="1470025"/>
          </a:xfrm>
        </p:spPr>
        <p:txBody>
          <a:bodyPr/>
          <a:lstStyle/>
          <a:p>
            <a:pPr eaLnBrk="1" hangingPunct="1"/>
            <a:r>
              <a:rPr lang="en-GB" altLang="en-US"/>
              <a:t>John Law</a:t>
            </a:r>
            <a:endParaRPr lang="pl-PL" altLang="en-US"/>
          </a:p>
        </p:txBody>
      </p:sp>
      <p:sp>
        <p:nvSpPr>
          <p:cNvPr id="2051" name="Rectangle 3">
            <a:extLst>
              <a:ext uri="{FF2B5EF4-FFF2-40B4-BE49-F238E27FC236}">
                <a16:creationId xmlns:a16="http://schemas.microsoft.com/office/drawing/2014/main" id="{15E45075-5147-4D90-AD0C-7C6D734B168F}"/>
              </a:ext>
            </a:extLst>
          </p:cNvPr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pPr eaLnBrk="1" hangingPunct="1"/>
            <a:r>
              <a:rPr lang="en-GB" altLang="en-US"/>
              <a:t>The Dutch East India Company:</a:t>
            </a:r>
          </a:p>
          <a:p>
            <a:pPr eaLnBrk="1" hangingPunct="1"/>
            <a:r>
              <a:rPr lang="nl-NL" altLang="en-US" i="1"/>
              <a:t>Vereenigde Oost-Indische Compagnie</a:t>
            </a:r>
            <a:r>
              <a:rPr lang="pl-PL" altLang="en-US"/>
              <a:t>; </a:t>
            </a:r>
            <a:r>
              <a:rPr lang="pl-PL" altLang="en-US" b="1"/>
              <a:t>VOC</a:t>
            </a:r>
            <a:r>
              <a:rPr lang="pl-PL" altLang="en-US"/>
              <a:t> 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>
            <a:extLst>
              <a:ext uri="{FF2B5EF4-FFF2-40B4-BE49-F238E27FC236}">
                <a16:creationId xmlns:a16="http://schemas.microsoft.com/office/drawing/2014/main" id="{AE403608-FE2D-47A7-B723-5C44AF0BAF89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altLang="en-US" sz="4000"/>
              <a:t>The first gold coin: an image of power!</a:t>
            </a:r>
            <a:endParaRPr lang="pl-PL" altLang="en-US" sz="4000"/>
          </a:p>
        </p:txBody>
      </p:sp>
      <p:pic>
        <p:nvPicPr>
          <p:cNvPr id="3075" name="Picture 5" descr="Image result for the earliest gold coins">
            <a:extLst>
              <a:ext uri="{FF2B5EF4-FFF2-40B4-BE49-F238E27FC236}">
                <a16:creationId xmlns:a16="http://schemas.microsoft.com/office/drawing/2014/main" id="{11124F28-63F9-43D9-95C4-0B998D1E680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1628775"/>
            <a:ext cx="8207375" cy="4537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>
            <a:extLst>
              <a:ext uri="{FF2B5EF4-FFF2-40B4-BE49-F238E27FC236}">
                <a16:creationId xmlns:a16="http://schemas.microsoft.com/office/drawing/2014/main" id="{9C6CBEB8-8786-426C-BA4C-6DBC48157307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/>
              <a:t>John Law</a:t>
            </a:r>
          </a:p>
        </p:txBody>
      </p:sp>
      <p:sp>
        <p:nvSpPr>
          <p:cNvPr id="26627" name="Rectangle 3">
            <a:extLst>
              <a:ext uri="{FF2B5EF4-FFF2-40B4-BE49-F238E27FC236}">
                <a16:creationId xmlns:a16="http://schemas.microsoft.com/office/drawing/2014/main" id="{4EB0B16E-131F-4EFB-8C16-1B98CB4D5751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n-GB" altLang="en-US"/>
              <a:t>What is paper money?</a:t>
            </a:r>
          </a:p>
          <a:p>
            <a:pPr eaLnBrk="1" hangingPunct="1"/>
            <a:r>
              <a:rPr lang="en-GB" altLang="en-US"/>
              <a:t>What is a Public Company?</a:t>
            </a:r>
          </a:p>
          <a:p>
            <a:pPr eaLnBrk="1" hangingPunct="1"/>
            <a:r>
              <a:rPr lang="en-GB" altLang="en-US"/>
              <a:t>What is the stock market for?</a:t>
            </a:r>
          </a:p>
          <a:p>
            <a:pPr eaLnBrk="1" hangingPunct="1"/>
            <a:r>
              <a:rPr lang="en-GB" altLang="en-US"/>
              <a:t>Why do markets crash?</a:t>
            </a:r>
          </a:p>
          <a:p>
            <a:pPr eaLnBrk="1" hangingPunct="1"/>
            <a:r>
              <a:rPr lang="en-GB" altLang="en-US"/>
              <a:t>We are going to answer all of these questions!</a:t>
            </a:r>
            <a:endParaRPr lang="pl-PL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627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>
            <a:extLst>
              <a:ext uri="{FF2B5EF4-FFF2-40B4-BE49-F238E27FC236}">
                <a16:creationId xmlns:a16="http://schemas.microsoft.com/office/drawing/2014/main" id="{0A53100C-E0C2-49BF-A73F-687DC411F391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altLang="en-US"/>
              <a:t>Bitcoin: New gold or fool’s gold?</a:t>
            </a:r>
            <a:endParaRPr lang="pl-PL" altLang="en-US"/>
          </a:p>
        </p:txBody>
      </p:sp>
      <p:pic>
        <p:nvPicPr>
          <p:cNvPr id="5123" name="Picture 5" descr="Image result for the first marketplace">
            <a:extLst>
              <a:ext uri="{FF2B5EF4-FFF2-40B4-BE49-F238E27FC236}">
                <a16:creationId xmlns:a16="http://schemas.microsoft.com/office/drawing/2014/main" id="{EF018BE8-524F-4E97-B45C-4B14C93F724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1628775"/>
            <a:ext cx="8207375" cy="4464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>
            <a:extLst>
              <a:ext uri="{FF2B5EF4-FFF2-40B4-BE49-F238E27FC236}">
                <a16:creationId xmlns:a16="http://schemas.microsoft.com/office/drawing/2014/main" id="{7A306D5A-7B32-41C1-9899-FE6762D40BE9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/>
              <a:t>John Law</a:t>
            </a:r>
          </a:p>
        </p:txBody>
      </p:sp>
      <p:sp>
        <p:nvSpPr>
          <p:cNvPr id="29699" name="Rectangle 3">
            <a:extLst>
              <a:ext uri="{FF2B5EF4-FFF2-40B4-BE49-F238E27FC236}">
                <a16:creationId xmlns:a16="http://schemas.microsoft.com/office/drawing/2014/main" id="{86F913D6-E8BE-4909-B5B3-A75B55B8E8CD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n-GB" altLang="en-US"/>
              <a:t>Money is just an idea!</a:t>
            </a:r>
          </a:p>
          <a:p>
            <a:pPr eaLnBrk="1" hangingPunct="1"/>
            <a:r>
              <a:rPr lang="en-GB" altLang="en-US"/>
              <a:t>Gold and silver have been used for thousands of years.</a:t>
            </a:r>
          </a:p>
          <a:p>
            <a:pPr eaLnBrk="1" hangingPunct="1"/>
            <a:r>
              <a:rPr lang="en-GB" altLang="en-US"/>
              <a:t>Most people on Earth agree that these metals are very valuable.</a:t>
            </a:r>
          </a:p>
          <a:p>
            <a:pPr eaLnBrk="1" hangingPunct="1"/>
            <a:r>
              <a:rPr lang="en-GB" altLang="en-US"/>
              <a:t>The exact value is decided in the marketplace.</a:t>
            </a:r>
            <a:endParaRPr lang="pl-PL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699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>
            <a:extLst>
              <a:ext uri="{FF2B5EF4-FFF2-40B4-BE49-F238E27FC236}">
                <a16:creationId xmlns:a16="http://schemas.microsoft.com/office/drawing/2014/main" id="{84F7202A-793B-4687-AE43-3B11F2B37394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altLang="en-US" sz="4000"/>
              <a:t>VOC traded spices and became a Superpower!</a:t>
            </a:r>
            <a:endParaRPr lang="pl-PL" altLang="en-US" sz="4000"/>
          </a:p>
        </p:txBody>
      </p:sp>
      <p:pic>
        <p:nvPicPr>
          <p:cNvPr id="7171" name="Picture 5" descr="Image result for the first marketplace">
            <a:extLst>
              <a:ext uri="{FF2B5EF4-FFF2-40B4-BE49-F238E27FC236}">
                <a16:creationId xmlns:a16="http://schemas.microsoft.com/office/drawing/2014/main" id="{C98463DF-C59F-4844-9DCB-41F9AEF9142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1628775"/>
            <a:ext cx="8207375" cy="4608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>
            <a:extLst>
              <a:ext uri="{FF2B5EF4-FFF2-40B4-BE49-F238E27FC236}">
                <a16:creationId xmlns:a16="http://schemas.microsoft.com/office/drawing/2014/main" id="{DF962CC3-17BA-4228-8897-023640822F0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/>
              <a:t>John Law</a:t>
            </a:r>
          </a:p>
        </p:txBody>
      </p:sp>
      <p:sp>
        <p:nvSpPr>
          <p:cNvPr id="31747" name="Rectangle 3">
            <a:extLst>
              <a:ext uri="{FF2B5EF4-FFF2-40B4-BE49-F238E27FC236}">
                <a16:creationId xmlns:a16="http://schemas.microsoft.com/office/drawing/2014/main" id="{11376214-6BA8-486E-868C-169F26CC340C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n-GB" altLang="en-US"/>
              <a:t>Paper money is called “legal tender” because the government forces you to accept it as a form of payment!</a:t>
            </a:r>
          </a:p>
          <a:p>
            <a:pPr eaLnBrk="1" hangingPunct="1"/>
            <a:r>
              <a:rPr lang="en-GB" altLang="en-US"/>
              <a:t>Paper money gives banks and governments a lot of power because they can always print more money!</a:t>
            </a:r>
            <a:endParaRPr lang="pl-PL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747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>
            <a:extLst>
              <a:ext uri="{FF2B5EF4-FFF2-40B4-BE49-F238E27FC236}">
                <a16:creationId xmlns:a16="http://schemas.microsoft.com/office/drawing/2014/main" id="{47531D4E-5524-4D32-995E-66FC0BA1D38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/>
              <a:t>John Law</a:t>
            </a:r>
          </a:p>
        </p:txBody>
      </p:sp>
      <p:sp>
        <p:nvSpPr>
          <p:cNvPr id="32771" name="Rectangle 3">
            <a:extLst>
              <a:ext uri="{FF2B5EF4-FFF2-40B4-BE49-F238E27FC236}">
                <a16:creationId xmlns:a16="http://schemas.microsoft.com/office/drawing/2014/main" id="{6DD05B9A-BC6E-48D7-A481-06D9826AC0C3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n-GB" altLang="en-US"/>
              <a:t>Let’s meet John Law, he is going to tell us how the modern financial system works.</a:t>
            </a:r>
          </a:p>
          <a:p>
            <a:pPr eaLnBrk="1" hangingPunct="1"/>
            <a:r>
              <a:rPr lang="en-GB" altLang="en-US"/>
              <a:t>He was a gambler, a womanizer, a thief and a murderer.</a:t>
            </a:r>
          </a:p>
          <a:p>
            <a:pPr eaLnBrk="1" hangingPunct="1"/>
            <a:r>
              <a:rPr lang="en-GB" altLang="en-US"/>
              <a:t>He was born in Scotland in 1671, he fled to Amsterdam after killing a man in a duel.</a:t>
            </a:r>
            <a:endParaRPr lang="pl-PL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771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>
            <a:extLst>
              <a:ext uri="{FF2B5EF4-FFF2-40B4-BE49-F238E27FC236}">
                <a16:creationId xmlns:a16="http://schemas.microsoft.com/office/drawing/2014/main" id="{223C5DD7-D70C-46C2-AFF1-759E9A90BA93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altLang="en-US" sz="4000"/>
              <a:t>The World’s First Corporate Logo!</a:t>
            </a:r>
            <a:endParaRPr lang="pl-PL" altLang="en-US" sz="4000"/>
          </a:p>
        </p:txBody>
      </p:sp>
      <p:pic>
        <p:nvPicPr>
          <p:cNvPr id="10243" name="Picture 5" descr="Image result for Dutch East India Company">
            <a:extLst>
              <a:ext uri="{FF2B5EF4-FFF2-40B4-BE49-F238E27FC236}">
                <a16:creationId xmlns:a16="http://schemas.microsoft.com/office/drawing/2014/main" id="{367A569A-BB7C-43A4-8AAC-1B0A9EE9522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1557338"/>
            <a:ext cx="8207375" cy="46085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>
            <a:extLst>
              <a:ext uri="{FF2B5EF4-FFF2-40B4-BE49-F238E27FC236}">
                <a16:creationId xmlns:a16="http://schemas.microsoft.com/office/drawing/2014/main" id="{E7950BCD-685C-4F90-A642-09528E1A70CB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/>
              <a:t>John Law</a:t>
            </a:r>
          </a:p>
        </p:txBody>
      </p:sp>
      <p:sp>
        <p:nvSpPr>
          <p:cNvPr id="33795" name="Rectangle 3">
            <a:extLst>
              <a:ext uri="{FF2B5EF4-FFF2-40B4-BE49-F238E27FC236}">
                <a16:creationId xmlns:a16="http://schemas.microsoft.com/office/drawing/2014/main" id="{569162BB-36A6-4D35-A5AE-EFB91ECF8F12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n-GB" altLang="en-US"/>
              <a:t>John Law made money in Amsterdam by gambling.</a:t>
            </a:r>
          </a:p>
          <a:p>
            <a:pPr eaLnBrk="1" hangingPunct="1"/>
            <a:r>
              <a:rPr lang="en-GB" altLang="en-US"/>
              <a:t>Gambling is all about taking risks.</a:t>
            </a:r>
          </a:p>
          <a:p>
            <a:pPr eaLnBrk="1" hangingPunct="1"/>
            <a:r>
              <a:rPr lang="en-GB" altLang="en-US"/>
              <a:t>The Dutch had just invented the world’s first Public Company.</a:t>
            </a:r>
          </a:p>
          <a:p>
            <a:pPr eaLnBrk="1" hangingPunct="1"/>
            <a:r>
              <a:rPr lang="en-GB" altLang="en-US"/>
              <a:t>It was designed to share risk, the company was owned by shareholders.</a:t>
            </a:r>
            <a:endParaRPr lang="pl-PL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795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>
            <a:extLst>
              <a:ext uri="{FF2B5EF4-FFF2-40B4-BE49-F238E27FC236}">
                <a16:creationId xmlns:a16="http://schemas.microsoft.com/office/drawing/2014/main" id="{9870E420-7837-428E-A47E-D9A6370DF8C1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altLang="en-US" sz="4000" i="1"/>
              <a:t>The Amsterdam</a:t>
            </a:r>
            <a:r>
              <a:rPr lang="en-GB" altLang="en-US" sz="4000"/>
              <a:t>; one of 1000s of ships owned by VOC</a:t>
            </a:r>
            <a:endParaRPr lang="pl-PL" altLang="en-US" sz="4000" i="1"/>
          </a:p>
        </p:txBody>
      </p:sp>
      <p:pic>
        <p:nvPicPr>
          <p:cNvPr id="12291" name="Picture 5" descr="Image result for Dutch East India Company">
            <a:extLst>
              <a:ext uri="{FF2B5EF4-FFF2-40B4-BE49-F238E27FC236}">
                <a16:creationId xmlns:a16="http://schemas.microsoft.com/office/drawing/2014/main" id="{A1F45B18-E0BC-4F95-89EB-724356E6D9B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1557338"/>
            <a:ext cx="8280400" cy="451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>
            <a:extLst>
              <a:ext uri="{FF2B5EF4-FFF2-40B4-BE49-F238E27FC236}">
                <a16:creationId xmlns:a16="http://schemas.microsoft.com/office/drawing/2014/main" id="{4621377F-00DA-419A-9D1F-A999BDC922D7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/>
              <a:t>John Law</a:t>
            </a:r>
          </a:p>
        </p:txBody>
      </p:sp>
      <p:sp>
        <p:nvSpPr>
          <p:cNvPr id="36867" name="Rectangle 3">
            <a:extLst>
              <a:ext uri="{FF2B5EF4-FFF2-40B4-BE49-F238E27FC236}">
                <a16:creationId xmlns:a16="http://schemas.microsoft.com/office/drawing/2014/main" id="{65B115FE-8195-4696-93B2-CC8536C4DB6F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n-GB" altLang="en-US" dirty="0"/>
              <a:t>The shareholders would lose the total value of their investment if the company went out of business.</a:t>
            </a:r>
          </a:p>
          <a:p>
            <a:pPr eaLnBrk="1" hangingPunct="1"/>
            <a:r>
              <a:rPr lang="en-GB" altLang="en-US"/>
              <a:t>However, </a:t>
            </a:r>
            <a:r>
              <a:rPr lang="en-GB" altLang="en-US" dirty="0"/>
              <a:t>if the company prospered then they would get a share of the profits and their shares would become more valuable!</a:t>
            </a:r>
            <a:endParaRPr lang="pl-PL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867" grpId="0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>
            <a:extLst>
              <a:ext uri="{FF2B5EF4-FFF2-40B4-BE49-F238E27FC236}">
                <a16:creationId xmlns:a16="http://schemas.microsoft.com/office/drawing/2014/main" id="{0D77C52C-C4D3-4B2A-A19A-525DD3A482A3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altLang="en-US" sz="4000"/>
              <a:t>VOC at its peak (7 trillion dollars)</a:t>
            </a:r>
            <a:endParaRPr lang="pl-PL" altLang="en-US" sz="4000"/>
          </a:p>
        </p:txBody>
      </p:sp>
      <p:pic>
        <p:nvPicPr>
          <p:cNvPr id="14339" name="Picture 5" descr="Image result for Dutch East India Company">
            <a:extLst>
              <a:ext uri="{FF2B5EF4-FFF2-40B4-BE49-F238E27FC236}">
                <a16:creationId xmlns:a16="http://schemas.microsoft.com/office/drawing/2014/main" id="{245A5431-E42A-498A-B2B6-32715195C59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1628775"/>
            <a:ext cx="8207375" cy="4468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>
            <a:extLst>
              <a:ext uri="{FF2B5EF4-FFF2-40B4-BE49-F238E27FC236}">
                <a16:creationId xmlns:a16="http://schemas.microsoft.com/office/drawing/2014/main" id="{65DE7847-30BD-438C-9EA0-FE0B7ED4C39C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/>
              <a:t>John Law</a:t>
            </a:r>
          </a:p>
        </p:txBody>
      </p:sp>
      <p:sp>
        <p:nvSpPr>
          <p:cNvPr id="38915" name="Rectangle 3">
            <a:extLst>
              <a:ext uri="{FF2B5EF4-FFF2-40B4-BE49-F238E27FC236}">
                <a16:creationId xmlns:a16="http://schemas.microsoft.com/office/drawing/2014/main" id="{277683A1-49BB-4318-B7AD-9AF8FA6333BB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n-GB" altLang="en-US"/>
              <a:t>Shares are bought and sold in stock markets.</a:t>
            </a:r>
          </a:p>
          <a:p>
            <a:pPr eaLnBrk="1" hangingPunct="1"/>
            <a:r>
              <a:rPr lang="en-GB" altLang="en-US"/>
              <a:t>The buyers and sellers decide on the price, not the company.</a:t>
            </a:r>
          </a:p>
          <a:p>
            <a:pPr eaLnBrk="1" hangingPunct="1"/>
            <a:r>
              <a:rPr lang="en-GB" altLang="en-US"/>
              <a:t>The Dutch also invented the world’s first central bank to print paper money.</a:t>
            </a:r>
          </a:p>
          <a:p>
            <a:pPr eaLnBrk="1" hangingPunct="1"/>
            <a:r>
              <a:rPr lang="en-GB" altLang="en-US"/>
              <a:t>All paper money is printed, just like a share.</a:t>
            </a:r>
            <a:endParaRPr lang="pl-PL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915" grpId="0" build="p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>
            <a:extLst>
              <a:ext uri="{FF2B5EF4-FFF2-40B4-BE49-F238E27FC236}">
                <a16:creationId xmlns:a16="http://schemas.microsoft.com/office/drawing/2014/main" id="{16245C12-14FC-4082-9187-97699CBC10C4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altLang="en-US"/>
              <a:t>VOC and World Domination!</a:t>
            </a:r>
            <a:endParaRPr lang="pl-PL" altLang="en-US"/>
          </a:p>
        </p:txBody>
      </p:sp>
      <p:pic>
        <p:nvPicPr>
          <p:cNvPr id="16387" name="Picture 5" descr="Image result for dutch east india company trade routes">
            <a:extLst>
              <a:ext uri="{FF2B5EF4-FFF2-40B4-BE49-F238E27FC236}">
                <a16:creationId xmlns:a16="http://schemas.microsoft.com/office/drawing/2014/main" id="{F04239B1-69A7-4255-898E-24026F41961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1628775"/>
            <a:ext cx="8207375" cy="4464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>
            <a:extLst>
              <a:ext uri="{FF2B5EF4-FFF2-40B4-BE49-F238E27FC236}">
                <a16:creationId xmlns:a16="http://schemas.microsoft.com/office/drawing/2014/main" id="{B012525A-C431-4EED-A250-D6A5C0D2624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/>
              <a:t>John Law</a:t>
            </a:r>
          </a:p>
        </p:txBody>
      </p:sp>
      <p:sp>
        <p:nvSpPr>
          <p:cNvPr id="40963" name="Rectangle 3">
            <a:extLst>
              <a:ext uri="{FF2B5EF4-FFF2-40B4-BE49-F238E27FC236}">
                <a16:creationId xmlns:a16="http://schemas.microsoft.com/office/drawing/2014/main" id="{BEB6F945-6C78-4CFC-BDC6-E8689FDA43D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n-GB" altLang="en-US"/>
              <a:t>Each banknote is a tiny share of the national economy.</a:t>
            </a:r>
          </a:p>
          <a:p>
            <a:pPr eaLnBrk="1" hangingPunct="1"/>
            <a:r>
              <a:rPr lang="en-GB" altLang="en-US"/>
              <a:t>The Dutch system worked because the Dutch East India Company was well run and big enough to take huge risks.</a:t>
            </a:r>
          </a:p>
          <a:p>
            <a:pPr eaLnBrk="1" hangingPunct="1"/>
            <a:r>
              <a:rPr lang="en-GB" altLang="en-US"/>
              <a:t>It had thousands of ships including 40 war ships!</a:t>
            </a:r>
            <a:endParaRPr lang="pl-PL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63" grpId="0" build="p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>
            <a:extLst>
              <a:ext uri="{FF2B5EF4-FFF2-40B4-BE49-F238E27FC236}">
                <a16:creationId xmlns:a16="http://schemas.microsoft.com/office/drawing/2014/main" id="{DFEF0FC8-995F-43C1-B55E-91AE3BAA1B99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altLang="en-US" sz="4000"/>
              <a:t>A Conservative (Boring?) VOC Investor pointing at some ships…</a:t>
            </a:r>
            <a:endParaRPr lang="pl-PL" altLang="en-US" sz="4000"/>
          </a:p>
        </p:txBody>
      </p:sp>
      <p:pic>
        <p:nvPicPr>
          <p:cNvPr id="18435" name="Picture 5" descr="Image result for dutch east india company trade routes">
            <a:extLst>
              <a:ext uri="{FF2B5EF4-FFF2-40B4-BE49-F238E27FC236}">
                <a16:creationId xmlns:a16="http://schemas.microsoft.com/office/drawing/2014/main" id="{13AF830B-F305-40CD-B3AF-405A9E680EC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1557338"/>
            <a:ext cx="8207375" cy="4605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>
            <a:extLst>
              <a:ext uri="{FF2B5EF4-FFF2-40B4-BE49-F238E27FC236}">
                <a16:creationId xmlns:a16="http://schemas.microsoft.com/office/drawing/2014/main" id="{803CD2D9-D459-49CB-B40C-DDFCC61635E6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/>
              <a:t>John Law</a:t>
            </a:r>
          </a:p>
        </p:txBody>
      </p:sp>
      <p:sp>
        <p:nvSpPr>
          <p:cNvPr id="43011" name="Rectangle 3">
            <a:extLst>
              <a:ext uri="{FF2B5EF4-FFF2-40B4-BE49-F238E27FC236}">
                <a16:creationId xmlns:a16="http://schemas.microsoft.com/office/drawing/2014/main" id="{BEA03083-08FF-45FC-87D3-D8AA88D61862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n-GB" altLang="en-US"/>
              <a:t>The Dutch share system was honest and conservative.</a:t>
            </a:r>
          </a:p>
          <a:p>
            <a:pPr eaLnBrk="1" hangingPunct="1"/>
            <a:r>
              <a:rPr lang="en-GB" altLang="en-US"/>
              <a:t>The number of company shares and banknotes were carefully controlled.</a:t>
            </a:r>
          </a:p>
          <a:p>
            <a:pPr eaLnBrk="1" hangingPunct="1"/>
            <a:r>
              <a:rPr lang="en-GB" altLang="en-US"/>
              <a:t>John Law introduced the Dutch system to France, the Duke of Orleans ruled France at the time.</a:t>
            </a:r>
            <a:endParaRPr lang="pl-PL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011" grpId="0" build="p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>
            <a:extLst>
              <a:ext uri="{FF2B5EF4-FFF2-40B4-BE49-F238E27FC236}">
                <a16:creationId xmlns:a16="http://schemas.microsoft.com/office/drawing/2014/main" id="{A12DBAF4-98DC-4387-9481-C7F1FC274DC5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altLang="en-US" sz="4000"/>
              <a:t>Some VOC shareholders; big hair, big hats and lots of money…</a:t>
            </a:r>
            <a:endParaRPr lang="pl-PL" altLang="en-US" sz="4000"/>
          </a:p>
        </p:txBody>
      </p:sp>
      <p:pic>
        <p:nvPicPr>
          <p:cNvPr id="20483" name="Picture 5" descr="Image result for dutch east india company at war">
            <a:extLst>
              <a:ext uri="{FF2B5EF4-FFF2-40B4-BE49-F238E27FC236}">
                <a16:creationId xmlns:a16="http://schemas.microsoft.com/office/drawing/2014/main" id="{ABCC56A5-AFC7-430B-BDA8-8E9DE98E512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1557338"/>
            <a:ext cx="8207375" cy="46085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>
            <a:extLst>
              <a:ext uri="{FF2B5EF4-FFF2-40B4-BE49-F238E27FC236}">
                <a16:creationId xmlns:a16="http://schemas.microsoft.com/office/drawing/2014/main" id="{439DFE44-2C2F-4779-B8BB-C70A2B80E95D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/>
              <a:t>John Law</a:t>
            </a:r>
          </a:p>
        </p:txBody>
      </p:sp>
      <p:sp>
        <p:nvSpPr>
          <p:cNvPr id="45059" name="Rectangle 3">
            <a:extLst>
              <a:ext uri="{FF2B5EF4-FFF2-40B4-BE49-F238E27FC236}">
                <a16:creationId xmlns:a16="http://schemas.microsoft.com/office/drawing/2014/main" id="{ED15D81D-75B3-4AF1-9EB0-CA9C14ECC2D2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n-GB" altLang="en-US"/>
              <a:t>The Duke of Orleans was desperate, France was almost bankrupt due to war debts.</a:t>
            </a:r>
          </a:p>
          <a:p>
            <a:pPr eaLnBrk="1" hangingPunct="1"/>
            <a:r>
              <a:rPr lang="en-GB" altLang="en-US"/>
              <a:t>The Dutch system worked like magic, the Mississippi company promised huge profits, government debt was paid off with paper banknotes and shares.</a:t>
            </a:r>
            <a:endParaRPr lang="pl-PL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5059" grpId="0" build="p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>
            <a:extLst>
              <a:ext uri="{FF2B5EF4-FFF2-40B4-BE49-F238E27FC236}">
                <a16:creationId xmlns:a16="http://schemas.microsoft.com/office/drawing/2014/main" id="{D7220BC6-F2DA-494E-A8CE-0FCB2664BBC2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altLang="en-US"/>
              <a:t>John Law; a smug git…</a:t>
            </a:r>
            <a:endParaRPr lang="pl-PL" altLang="en-US"/>
          </a:p>
        </p:txBody>
      </p:sp>
      <p:pic>
        <p:nvPicPr>
          <p:cNvPr id="22531" name="Picture 5" descr="Image result for John Law">
            <a:extLst>
              <a:ext uri="{FF2B5EF4-FFF2-40B4-BE49-F238E27FC236}">
                <a16:creationId xmlns:a16="http://schemas.microsoft.com/office/drawing/2014/main" id="{C6F3CAD6-84F1-4CD9-8CB9-FDF58597FC4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1557338"/>
            <a:ext cx="8207375" cy="46085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>
            <a:extLst>
              <a:ext uri="{FF2B5EF4-FFF2-40B4-BE49-F238E27FC236}">
                <a16:creationId xmlns:a16="http://schemas.microsoft.com/office/drawing/2014/main" id="{7526FF56-3FF0-4BA9-B7C6-C4D9B47F867F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/>
              <a:t>John Law</a:t>
            </a:r>
          </a:p>
        </p:txBody>
      </p:sp>
      <p:sp>
        <p:nvSpPr>
          <p:cNvPr id="47107" name="Rectangle 3">
            <a:extLst>
              <a:ext uri="{FF2B5EF4-FFF2-40B4-BE49-F238E27FC236}">
                <a16:creationId xmlns:a16="http://schemas.microsoft.com/office/drawing/2014/main" id="{CC20337A-5A82-4FA2-9AFE-057D20703B34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n-GB" altLang="en-US"/>
              <a:t>As the share price rose, John Law printed more money and more shares.</a:t>
            </a:r>
          </a:p>
          <a:p>
            <a:pPr eaLnBrk="1" hangingPunct="1"/>
            <a:r>
              <a:rPr lang="en-GB" altLang="en-US"/>
              <a:t>John Law became the first man in history to create an economic boom based on bullshit!</a:t>
            </a:r>
            <a:endParaRPr lang="pl-PL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7107" grpId="0" build="p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>
            <a:extLst>
              <a:ext uri="{FF2B5EF4-FFF2-40B4-BE49-F238E27FC236}">
                <a16:creationId xmlns:a16="http://schemas.microsoft.com/office/drawing/2014/main" id="{3F92A9E2-9082-4B2B-9ED0-DA7FCED2BA17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/>
              <a:t>John Law</a:t>
            </a:r>
          </a:p>
        </p:txBody>
      </p:sp>
      <p:sp>
        <p:nvSpPr>
          <p:cNvPr id="48131" name="Rectangle 3">
            <a:extLst>
              <a:ext uri="{FF2B5EF4-FFF2-40B4-BE49-F238E27FC236}">
                <a16:creationId xmlns:a16="http://schemas.microsoft.com/office/drawing/2014/main" id="{344B00E0-1EB4-4640-87BA-59E0C4C33F3D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n-GB" altLang="en-US"/>
              <a:t>The Mississippi share mania made some people very rich.</a:t>
            </a:r>
          </a:p>
          <a:p>
            <a:pPr eaLnBrk="1" hangingPunct="1"/>
            <a:r>
              <a:rPr lang="en-GB" altLang="en-US"/>
              <a:t>In the early days everyone thought that the share price could last forever.</a:t>
            </a:r>
          </a:p>
          <a:p>
            <a:pPr eaLnBrk="1" hangingPunct="1"/>
            <a:r>
              <a:rPr lang="en-GB" altLang="en-US"/>
              <a:t>Every shareholder expected to become a millionaire!</a:t>
            </a:r>
            <a:endParaRPr lang="pl-PL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8131" grpId="0" build="p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>
            <a:extLst>
              <a:ext uri="{FF2B5EF4-FFF2-40B4-BE49-F238E27FC236}">
                <a16:creationId xmlns:a16="http://schemas.microsoft.com/office/drawing/2014/main" id="{00E11134-B91E-4570-AE06-F59D0EEA47E5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altLang="en-US" sz="4000"/>
              <a:t>More power and higher stock prices till the bubble burst!</a:t>
            </a:r>
            <a:endParaRPr lang="pl-PL" altLang="en-US" sz="4000"/>
          </a:p>
        </p:txBody>
      </p:sp>
      <p:pic>
        <p:nvPicPr>
          <p:cNvPr id="25603" name="Picture 5" descr="Image result for the  mississippi company share panic">
            <a:extLst>
              <a:ext uri="{FF2B5EF4-FFF2-40B4-BE49-F238E27FC236}">
                <a16:creationId xmlns:a16="http://schemas.microsoft.com/office/drawing/2014/main" id="{80FDC10C-0F48-43CA-BF18-CE0209C2543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1628775"/>
            <a:ext cx="8207375" cy="4464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>
            <a:extLst>
              <a:ext uri="{FF2B5EF4-FFF2-40B4-BE49-F238E27FC236}">
                <a16:creationId xmlns:a16="http://schemas.microsoft.com/office/drawing/2014/main" id="{80305E85-943F-4BC2-8C64-A25F7E938947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altLang="en-US" sz="4000"/>
              <a:t>An early French banknote; John Law printed too many!</a:t>
            </a:r>
            <a:endParaRPr lang="pl-PL" altLang="en-US" sz="4000"/>
          </a:p>
        </p:txBody>
      </p:sp>
      <p:pic>
        <p:nvPicPr>
          <p:cNvPr id="26627" name="Picture 5" descr="Image result for the  mississippi company share panic">
            <a:extLst>
              <a:ext uri="{FF2B5EF4-FFF2-40B4-BE49-F238E27FC236}">
                <a16:creationId xmlns:a16="http://schemas.microsoft.com/office/drawing/2014/main" id="{4502E41C-F2ED-4C21-BABF-25456CBEE93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1557338"/>
            <a:ext cx="8207375" cy="45354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>
            <a:extLst>
              <a:ext uri="{FF2B5EF4-FFF2-40B4-BE49-F238E27FC236}">
                <a16:creationId xmlns:a16="http://schemas.microsoft.com/office/drawing/2014/main" id="{8DAE2947-C736-4856-B091-35E9B46DAF0B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/>
              <a:t>John Law</a:t>
            </a:r>
          </a:p>
        </p:txBody>
      </p:sp>
      <p:sp>
        <p:nvSpPr>
          <p:cNvPr id="51203" name="Rectangle 3">
            <a:extLst>
              <a:ext uri="{FF2B5EF4-FFF2-40B4-BE49-F238E27FC236}">
                <a16:creationId xmlns:a16="http://schemas.microsoft.com/office/drawing/2014/main" id="{B5777A3D-D8A8-43F6-9AE7-E5C6B3FB9547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n-GB" altLang="en-US"/>
              <a:t>By the end of 1720, investors became nervous.</a:t>
            </a:r>
          </a:p>
          <a:p>
            <a:pPr eaLnBrk="1" hangingPunct="1">
              <a:lnSpc>
                <a:spcPct val="90000"/>
              </a:lnSpc>
            </a:pPr>
            <a:r>
              <a:rPr lang="en-GB" altLang="en-US"/>
              <a:t>The Mississippi company never made a profit.</a:t>
            </a:r>
          </a:p>
          <a:p>
            <a:pPr eaLnBrk="1" hangingPunct="1">
              <a:lnSpc>
                <a:spcPct val="90000"/>
              </a:lnSpc>
            </a:pPr>
            <a:r>
              <a:rPr lang="en-GB" altLang="en-US"/>
              <a:t>An attempt was made to build a trading post in America.</a:t>
            </a:r>
          </a:p>
          <a:p>
            <a:pPr eaLnBrk="1" hangingPunct="1">
              <a:lnSpc>
                <a:spcPct val="90000"/>
              </a:lnSpc>
            </a:pPr>
            <a:r>
              <a:rPr lang="en-GB" altLang="en-US"/>
              <a:t>The trading post was built near a swamp full of insects which spread deadly diseases!</a:t>
            </a:r>
            <a:endParaRPr lang="pl-PL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03" grpId="0" build="p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>
            <a:extLst>
              <a:ext uri="{FF2B5EF4-FFF2-40B4-BE49-F238E27FC236}">
                <a16:creationId xmlns:a16="http://schemas.microsoft.com/office/drawing/2014/main" id="{509D6B97-04C6-474B-A431-806F12023961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altLang="en-US"/>
              <a:t>The Mississippi Panic!</a:t>
            </a:r>
            <a:endParaRPr lang="pl-PL" altLang="en-US"/>
          </a:p>
        </p:txBody>
      </p:sp>
      <p:pic>
        <p:nvPicPr>
          <p:cNvPr id="28675" name="Picture 5" descr="Image result for the  mississippi company share panic">
            <a:extLst>
              <a:ext uri="{FF2B5EF4-FFF2-40B4-BE49-F238E27FC236}">
                <a16:creationId xmlns:a16="http://schemas.microsoft.com/office/drawing/2014/main" id="{A842FCAE-8571-4241-A342-13444508587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1628775"/>
            <a:ext cx="8207375" cy="451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>
            <a:extLst>
              <a:ext uri="{FF2B5EF4-FFF2-40B4-BE49-F238E27FC236}">
                <a16:creationId xmlns:a16="http://schemas.microsoft.com/office/drawing/2014/main" id="{B0B8BEFD-59F5-4DBC-99F8-CEB44537B4F4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/>
              <a:t>John Law</a:t>
            </a:r>
          </a:p>
        </p:txBody>
      </p:sp>
      <p:sp>
        <p:nvSpPr>
          <p:cNvPr id="53251" name="Rectangle 3">
            <a:extLst>
              <a:ext uri="{FF2B5EF4-FFF2-40B4-BE49-F238E27FC236}">
                <a16:creationId xmlns:a16="http://schemas.microsoft.com/office/drawing/2014/main" id="{B88191F1-72AA-40E9-A155-F92D06AE9D10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n-GB" altLang="en-US"/>
              <a:t>In the end, the shares became worthless, John Law escaped to Venice and France collapsed into anarchy.</a:t>
            </a:r>
          </a:p>
          <a:p>
            <a:pPr eaLnBrk="1" hangingPunct="1"/>
            <a:r>
              <a:rPr lang="en-GB" altLang="en-US"/>
              <a:t>In our own time, a US Company called Enron promised huge profits and hid its debts while the Central Bank just kept printing!</a:t>
            </a:r>
            <a:endParaRPr lang="pl-PL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3251" grpId="0" build="p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>
            <a:extLst>
              <a:ext uri="{FF2B5EF4-FFF2-40B4-BE49-F238E27FC236}">
                <a16:creationId xmlns:a16="http://schemas.microsoft.com/office/drawing/2014/main" id="{7ED59F76-693C-4CF4-93BC-8F35FB7B6490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altLang="en-US"/>
              <a:t>A modern stock market crash!</a:t>
            </a:r>
            <a:endParaRPr lang="pl-PL" altLang="en-US"/>
          </a:p>
        </p:txBody>
      </p:sp>
      <p:pic>
        <p:nvPicPr>
          <p:cNvPr id="30723" name="Picture 5" descr="Image result for the  mississippi company share panic">
            <a:extLst>
              <a:ext uri="{FF2B5EF4-FFF2-40B4-BE49-F238E27FC236}">
                <a16:creationId xmlns:a16="http://schemas.microsoft.com/office/drawing/2014/main" id="{49229141-0686-4C25-A9A8-44CCB42232B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1628775"/>
            <a:ext cx="8207375" cy="4537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2">
            <a:extLst>
              <a:ext uri="{FF2B5EF4-FFF2-40B4-BE49-F238E27FC236}">
                <a16:creationId xmlns:a16="http://schemas.microsoft.com/office/drawing/2014/main" id="{36563992-365C-4256-B31E-2EC12DA89B08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/>
              <a:t>John Law</a:t>
            </a:r>
          </a:p>
        </p:txBody>
      </p:sp>
      <p:sp>
        <p:nvSpPr>
          <p:cNvPr id="56323" name="Rectangle 3">
            <a:extLst>
              <a:ext uri="{FF2B5EF4-FFF2-40B4-BE49-F238E27FC236}">
                <a16:creationId xmlns:a16="http://schemas.microsoft.com/office/drawing/2014/main" id="{13C2835D-AC87-4701-8B32-77FB2CDD8D21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n-GB" altLang="en-US"/>
              <a:t>Enron never made a profit, when it went bankrupt in 2001 it owed billions and the shares were worthless.</a:t>
            </a:r>
          </a:p>
          <a:p>
            <a:pPr eaLnBrk="1" hangingPunct="1"/>
            <a:r>
              <a:rPr lang="en-GB" altLang="en-US"/>
              <a:t>The Chairman of Enron, Ken Lay, died in mysterious circumstances.</a:t>
            </a:r>
          </a:p>
          <a:p>
            <a:pPr eaLnBrk="1" hangingPunct="1"/>
            <a:r>
              <a:rPr lang="en-GB" altLang="en-US"/>
              <a:t>He was a former friend of George W. Bush.</a:t>
            </a:r>
            <a:endParaRPr lang="pl-PL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6323" grpId="0" build="p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2">
            <a:extLst>
              <a:ext uri="{FF2B5EF4-FFF2-40B4-BE49-F238E27FC236}">
                <a16:creationId xmlns:a16="http://schemas.microsoft.com/office/drawing/2014/main" id="{B947EFE8-8ED7-4E50-AFEA-7345A8A78A56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altLang="en-US" sz="4000"/>
              <a:t>The face of total corruption: war, banking cartels and corporate fraud</a:t>
            </a:r>
            <a:endParaRPr lang="pl-PL" altLang="en-US" sz="4000"/>
          </a:p>
        </p:txBody>
      </p:sp>
      <p:pic>
        <p:nvPicPr>
          <p:cNvPr id="32771" name="Picture 5" descr="Image result for the  mississippi company share panic">
            <a:extLst>
              <a:ext uri="{FF2B5EF4-FFF2-40B4-BE49-F238E27FC236}">
                <a16:creationId xmlns:a16="http://schemas.microsoft.com/office/drawing/2014/main" id="{FEEBB033-7E73-40F9-B194-AD0E951CDF2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1557338"/>
            <a:ext cx="8207375" cy="4529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2">
            <a:extLst>
              <a:ext uri="{FF2B5EF4-FFF2-40B4-BE49-F238E27FC236}">
                <a16:creationId xmlns:a16="http://schemas.microsoft.com/office/drawing/2014/main" id="{93497467-D67E-4954-BCB5-36BBF7AC8B90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altLang="en-US" sz="4000"/>
              <a:t>The human face of the Great Depression</a:t>
            </a:r>
            <a:endParaRPr lang="pl-PL" altLang="en-US" sz="4000"/>
          </a:p>
        </p:txBody>
      </p:sp>
      <p:pic>
        <p:nvPicPr>
          <p:cNvPr id="33795" name="Picture 5" descr="Image result for the great depression">
            <a:extLst>
              <a:ext uri="{FF2B5EF4-FFF2-40B4-BE49-F238E27FC236}">
                <a16:creationId xmlns:a16="http://schemas.microsoft.com/office/drawing/2014/main" id="{7A523E99-1BBB-4EAC-B893-6E6EE8CFD41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1628775"/>
            <a:ext cx="8280400" cy="4537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2">
            <a:extLst>
              <a:ext uri="{FF2B5EF4-FFF2-40B4-BE49-F238E27FC236}">
                <a16:creationId xmlns:a16="http://schemas.microsoft.com/office/drawing/2014/main" id="{DB65B11E-2DC2-47D8-8337-7E87624FD094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altLang="en-US"/>
              <a:t>Soup Kitchens</a:t>
            </a:r>
            <a:endParaRPr lang="pl-PL" altLang="en-US"/>
          </a:p>
        </p:txBody>
      </p:sp>
      <p:pic>
        <p:nvPicPr>
          <p:cNvPr id="34819" name="Picture 5" descr="Image result for the great depression">
            <a:extLst>
              <a:ext uri="{FF2B5EF4-FFF2-40B4-BE49-F238E27FC236}">
                <a16:creationId xmlns:a16="http://schemas.microsoft.com/office/drawing/2014/main" id="{B2EDDF69-0D36-46EE-8C5C-3F8EC3DE018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1557338"/>
            <a:ext cx="8207375" cy="45354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2">
            <a:extLst>
              <a:ext uri="{FF2B5EF4-FFF2-40B4-BE49-F238E27FC236}">
                <a16:creationId xmlns:a16="http://schemas.microsoft.com/office/drawing/2014/main" id="{3DDDD3F6-184D-4F48-8441-B5F00E815166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altLang="en-US"/>
              <a:t>An Image of Desperation</a:t>
            </a:r>
            <a:endParaRPr lang="pl-PL" altLang="en-US"/>
          </a:p>
        </p:txBody>
      </p:sp>
      <p:pic>
        <p:nvPicPr>
          <p:cNvPr id="35843" name="Picture 5" descr="Image result for the great depression">
            <a:extLst>
              <a:ext uri="{FF2B5EF4-FFF2-40B4-BE49-F238E27FC236}">
                <a16:creationId xmlns:a16="http://schemas.microsoft.com/office/drawing/2014/main" id="{DBB1DAEC-C8DD-4C80-9853-0EF94486484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1557338"/>
            <a:ext cx="8207375" cy="45354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2">
            <a:extLst>
              <a:ext uri="{FF2B5EF4-FFF2-40B4-BE49-F238E27FC236}">
                <a16:creationId xmlns:a16="http://schemas.microsoft.com/office/drawing/2014/main" id="{5020E7B6-B349-4884-A650-00083728B298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altLang="en-US"/>
              <a:t>Crisis in Iceland</a:t>
            </a:r>
            <a:endParaRPr lang="pl-PL" altLang="en-US"/>
          </a:p>
        </p:txBody>
      </p:sp>
      <p:sp>
        <p:nvSpPr>
          <p:cNvPr id="36867" name="Rectangle 3">
            <a:extLst>
              <a:ext uri="{FF2B5EF4-FFF2-40B4-BE49-F238E27FC236}">
                <a16:creationId xmlns:a16="http://schemas.microsoft.com/office/drawing/2014/main" id="{79FAD812-1B7A-4853-83B5-E0BAE96B75E2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n-US" altLang="en-US"/>
          </a:p>
        </p:txBody>
      </p:sp>
      <p:pic>
        <p:nvPicPr>
          <p:cNvPr id="36868" name="Picture 5" descr="Image result for iceland economic crisis">
            <a:extLst>
              <a:ext uri="{FF2B5EF4-FFF2-40B4-BE49-F238E27FC236}">
                <a16:creationId xmlns:a16="http://schemas.microsoft.com/office/drawing/2014/main" id="{33E57EB2-1AC0-47A3-B3FB-5E7D06FC6F8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1557338"/>
            <a:ext cx="8207375" cy="46085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2">
            <a:extLst>
              <a:ext uri="{FF2B5EF4-FFF2-40B4-BE49-F238E27FC236}">
                <a16:creationId xmlns:a16="http://schemas.microsoft.com/office/drawing/2014/main" id="{51837F0D-E346-454F-8935-89896EF5C6C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altLang="en-US"/>
              <a:t>The Greek Crisis</a:t>
            </a:r>
            <a:endParaRPr lang="pl-PL" altLang="en-US"/>
          </a:p>
        </p:txBody>
      </p:sp>
      <p:pic>
        <p:nvPicPr>
          <p:cNvPr id="37891" name="Picture 5" descr="Image result for greek economic crisis">
            <a:extLst>
              <a:ext uri="{FF2B5EF4-FFF2-40B4-BE49-F238E27FC236}">
                <a16:creationId xmlns:a16="http://schemas.microsoft.com/office/drawing/2014/main" id="{616FA31A-CB2F-480B-A3C4-1620DCC2763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1557338"/>
            <a:ext cx="8207375" cy="46085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2">
            <a:extLst>
              <a:ext uri="{FF2B5EF4-FFF2-40B4-BE49-F238E27FC236}">
                <a16:creationId xmlns:a16="http://schemas.microsoft.com/office/drawing/2014/main" id="{B4AC2163-BF83-4358-B299-1A4A72A55A45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altLang="en-US"/>
              <a:t>Ken Lay and George W. Bush</a:t>
            </a:r>
            <a:endParaRPr lang="pl-PL" altLang="en-US"/>
          </a:p>
        </p:txBody>
      </p:sp>
      <p:pic>
        <p:nvPicPr>
          <p:cNvPr id="38915" name="Picture 5" descr="Image result for ken lay and george w bush">
            <a:extLst>
              <a:ext uri="{FF2B5EF4-FFF2-40B4-BE49-F238E27FC236}">
                <a16:creationId xmlns:a16="http://schemas.microsoft.com/office/drawing/2014/main" id="{524BD976-0713-4A11-B2ED-55F69C58CE2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1628775"/>
            <a:ext cx="8207375" cy="4464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2">
            <a:extLst>
              <a:ext uri="{FF2B5EF4-FFF2-40B4-BE49-F238E27FC236}">
                <a16:creationId xmlns:a16="http://schemas.microsoft.com/office/drawing/2014/main" id="{B3DA4096-42CE-42DD-8CDD-A0F6A9802CB1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altLang="en-US"/>
              <a:t>Alan Greenspan and Ken Lay</a:t>
            </a:r>
            <a:endParaRPr lang="pl-PL" altLang="en-US"/>
          </a:p>
        </p:txBody>
      </p:sp>
      <p:pic>
        <p:nvPicPr>
          <p:cNvPr id="39939" name="Picture 5" descr="Image result for ken lay and alan greenspan">
            <a:extLst>
              <a:ext uri="{FF2B5EF4-FFF2-40B4-BE49-F238E27FC236}">
                <a16:creationId xmlns:a16="http://schemas.microsoft.com/office/drawing/2014/main" id="{22A66639-4D50-4AC8-BC5B-62946646A94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1557338"/>
            <a:ext cx="8207375" cy="45354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2">
            <a:extLst>
              <a:ext uri="{FF2B5EF4-FFF2-40B4-BE49-F238E27FC236}">
                <a16:creationId xmlns:a16="http://schemas.microsoft.com/office/drawing/2014/main" id="{51A48A8A-E171-46EE-A823-40B4E5976EE2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altLang="en-US" sz="4000"/>
              <a:t>The  real reason why banks and companies don’t trust each other</a:t>
            </a:r>
            <a:endParaRPr lang="pl-PL" altLang="en-US" sz="4000"/>
          </a:p>
        </p:txBody>
      </p:sp>
      <p:pic>
        <p:nvPicPr>
          <p:cNvPr id="40963" name="Picture 5" descr="Image result for enron">
            <a:extLst>
              <a:ext uri="{FF2B5EF4-FFF2-40B4-BE49-F238E27FC236}">
                <a16:creationId xmlns:a16="http://schemas.microsoft.com/office/drawing/2014/main" id="{9049BD0C-7792-42C7-9046-DB82AC6D103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1484313"/>
            <a:ext cx="8207375" cy="4762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Default Desig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264</TotalTime>
  <Words>834</Words>
  <Application>Microsoft Office PowerPoint</Application>
  <PresentationFormat>On-screen Show (4:3)</PresentationFormat>
  <Paragraphs>87</Paragraphs>
  <Slides>39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39</vt:i4>
      </vt:variant>
    </vt:vector>
  </HeadingPairs>
  <TitlesOfParts>
    <vt:vector size="42" baseType="lpstr">
      <vt:lpstr>Arial</vt:lpstr>
      <vt:lpstr>Calibri</vt:lpstr>
      <vt:lpstr>Default Design</vt:lpstr>
      <vt:lpstr>John Law</vt:lpstr>
      <vt:lpstr>The first gold coin: an image of power!</vt:lpstr>
      <vt:lpstr>John Law</vt:lpstr>
      <vt:lpstr>Bitcoin: New gold or fool’s gold?</vt:lpstr>
      <vt:lpstr>John Law</vt:lpstr>
      <vt:lpstr>VOC traded spices and became a Superpower!</vt:lpstr>
      <vt:lpstr>John Law</vt:lpstr>
      <vt:lpstr>John Law</vt:lpstr>
      <vt:lpstr>The World’s First Corporate Logo!</vt:lpstr>
      <vt:lpstr>John Law</vt:lpstr>
      <vt:lpstr>The Amsterdam; one of 1000s of ships owned by VOC</vt:lpstr>
      <vt:lpstr>John Law</vt:lpstr>
      <vt:lpstr>VOC at its peak (7 trillion dollars)</vt:lpstr>
      <vt:lpstr>John Law</vt:lpstr>
      <vt:lpstr>VOC and World Domination!</vt:lpstr>
      <vt:lpstr>John Law</vt:lpstr>
      <vt:lpstr>A Conservative (Boring?) VOC Investor pointing at some ships…</vt:lpstr>
      <vt:lpstr>John Law</vt:lpstr>
      <vt:lpstr>Some VOC shareholders; big hair, big hats and lots of money…</vt:lpstr>
      <vt:lpstr>John Law</vt:lpstr>
      <vt:lpstr>John Law; a smug git…</vt:lpstr>
      <vt:lpstr>John Law</vt:lpstr>
      <vt:lpstr>John Law</vt:lpstr>
      <vt:lpstr>More power and higher stock prices till the bubble burst!</vt:lpstr>
      <vt:lpstr>An early French banknote; John Law printed too many!</vt:lpstr>
      <vt:lpstr>John Law</vt:lpstr>
      <vt:lpstr>The Mississippi Panic!</vt:lpstr>
      <vt:lpstr>John Law</vt:lpstr>
      <vt:lpstr>A modern stock market crash!</vt:lpstr>
      <vt:lpstr>John Law</vt:lpstr>
      <vt:lpstr>The face of total corruption: war, banking cartels and corporate fraud</vt:lpstr>
      <vt:lpstr>The human face of the Great Depression</vt:lpstr>
      <vt:lpstr>Soup Kitchens</vt:lpstr>
      <vt:lpstr>An Image of Desperation</vt:lpstr>
      <vt:lpstr>Crisis in Iceland</vt:lpstr>
      <vt:lpstr>The Greek Crisis</vt:lpstr>
      <vt:lpstr>Ken Lay and George W. Bush</vt:lpstr>
      <vt:lpstr>Alan Greenspan and Ken Lay</vt:lpstr>
      <vt:lpstr>The  real reason why banks and companies don’t trust each other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John Law</dc:title>
  <dc:creator>DS</dc:creator>
  <cp:lastModifiedBy>Britannia School of English Lublin</cp:lastModifiedBy>
  <cp:revision>8</cp:revision>
  <dcterms:created xsi:type="dcterms:W3CDTF">2016-12-11T16:56:13Z</dcterms:created>
  <dcterms:modified xsi:type="dcterms:W3CDTF">2020-08-31T09:32:59Z</dcterms:modified>
</cp:coreProperties>
</file>