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81" autoAdjust="0"/>
    <p:restoredTop sz="96120" autoAdjust="0"/>
  </p:normalViewPr>
  <p:slideViewPr>
    <p:cSldViewPr>
      <p:cViewPr>
        <p:scale>
          <a:sx n="74" d="100"/>
          <a:sy n="74" d="100"/>
        </p:scale>
        <p:origin x="-420" y="-3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GB"/>
          </a:p>
        </p:txBody>
      </p:sp>
      <p:sp>
        <p:nvSpPr>
          <p:cNvPr id="4" name="Symbol zastępczy daty 3"/>
          <p:cNvSpPr>
            <a:spLocks noGrp="1"/>
          </p:cNvSpPr>
          <p:nvPr>
            <p:ph type="dt" sz="half" idx="10"/>
          </p:nvPr>
        </p:nvSpPr>
        <p:spPr/>
        <p:txBody>
          <a:bodyPr/>
          <a:lstStyle/>
          <a:p>
            <a:fld id="{23D202AB-6951-4E6B-9FC1-88C28EF0DF57}" type="datetimeFigureOut">
              <a:rPr lang="en-GB" smtClean="0"/>
              <a:t>15/05/2023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3214278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23D202AB-6951-4E6B-9FC1-88C28EF0DF57}" type="datetimeFigureOut">
              <a:rPr lang="en-GB" smtClean="0"/>
              <a:t>15/05/2023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3909558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23D202AB-6951-4E6B-9FC1-88C28EF0DF57}" type="datetimeFigureOut">
              <a:rPr lang="en-GB" smtClean="0"/>
              <a:t>15/05/2023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133284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daty 4"/>
          <p:cNvSpPr>
            <a:spLocks noGrp="1"/>
          </p:cNvSpPr>
          <p:nvPr>
            <p:ph type="dt" sz="half" idx="10"/>
          </p:nvPr>
        </p:nvSpPr>
        <p:spPr/>
        <p:txBody>
          <a:bodyPr/>
          <a:lstStyle/>
          <a:p>
            <a:fld id="{23D202AB-6951-4E6B-9FC1-88C28EF0DF57}" type="datetimeFigureOut">
              <a:rPr lang="en-GB" smtClean="0"/>
              <a:t>15/05/2023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1065536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7" name="Symbol zastępczy daty 6"/>
          <p:cNvSpPr>
            <a:spLocks noGrp="1"/>
          </p:cNvSpPr>
          <p:nvPr>
            <p:ph type="dt" sz="half" idx="10"/>
          </p:nvPr>
        </p:nvSpPr>
        <p:spPr/>
        <p:txBody>
          <a:bodyPr/>
          <a:lstStyle/>
          <a:p>
            <a:fld id="{23D202AB-6951-4E6B-9FC1-88C28EF0DF57}" type="datetimeFigureOut">
              <a:rPr lang="en-GB" smtClean="0"/>
              <a:t>15/05/2023</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3284340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daty 2"/>
          <p:cNvSpPr>
            <a:spLocks noGrp="1"/>
          </p:cNvSpPr>
          <p:nvPr>
            <p:ph type="dt" sz="half" idx="10"/>
          </p:nvPr>
        </p:nvSpPr>
        <p:spPr/>
        <p:txBody>
          <a:bodyPr/>
          <a:lstStyle/>
          <a:p>
            <a:fld id="{23D202AB-6951-4E6B-9FC1-88C28EF0DF57}" type="datetimeFigureOut">
              <a:rPr lang="en-GB" smtClean="0"/>
              <a:t>15/05/2023</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3540253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23D202AB-6951-4E6B-9FC1-88C28EF0DF57}" type="datetimeFigureOut">
              <a:rPr lang="en-GB" smtClean="0"/>
              <a:t>15/05/2023</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198216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23D202AB-6951-4E6B-9FC1-88C28EF0DF57}" type="datetimeFigureOut">
              <a:rPr lang="en-GB" smtClean="0"/>
              <a:t>15/05/2023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2823933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23D202AB-6951-4E6B-9FC1-88C28EF0DF57}" type="datetimeFigureOut">
              <a:rPr lang="en-GB" smtClean="0"/>
              <a:t>15/05/2023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1649515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23D202AB-6951-4E6B-9FC1-88C28EF0DF57}" type="datetimeFigureOut">
              <a:rPr lang="en-GB" smtClean="0"/>
              <a:t>15/05/2023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198796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23D202AB-6951-4E6B-9FC1-88C28EF0DF57}" type="datetimeFigureOut">
              <a:rPr lang="en-GB" smtClean="0"/>
              <a:t>15/05/2023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068694-9705-46FC-9068-90D742305EF2}" type="slidenum">
              <a:rPr lang="en-GB" smtClean="0"/>
              <a:t>‹#›</a:t>
            </a:fld>
            <a:endParaRPr lang="en-GB"/>
          </a:p>
        </p:txBody>
      </p:sp>
    </p:spTree>
    <p:extLst>
      <p:ext uri="{BB962C8B-B14F-4D97-AF65-F5344CB8AC3E}">
        <p14:creationId xmlns:p14="http://schemas.microsoft.com/office/powerpoint/2010/main" val="3248903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D202AB-6951-4E6B-9FC1-88C28EF0DF57}" type="datetimeFigureOut">
              <a:rPr lang="en-GB" smtClean="0"/>
              <a:t>15/05/2023</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068694-9705-46FC-9068-90D742305EF2}" type="slidenum">
              <a:rPr lang="en-GB" smtClean="0"/>
              <a:t>‹#›</a:t>
            </a:fld>
            <a:endParaRPr lang="en-GB"/>
          </a:p>
        </p:txBody>
      </p:sp>
    </p:spTree>
    <p:extLst>
      <p:ext uri="{BB962C8B-B14F-4D97-AF65-F5344CB8AC3E}">
        <p14:creationId xmlns:p14="http://schemas.microsoft.com/office/powerpoint/2010/main" val="3496594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dirty="0"/>
              <a:t>Fritz Haber</a:t>
            </a:r>
            <a:endParaRPr lang="en-GB" dirty="0"/>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580869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Is Guano? - WorldAt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732665"/>
            <a:ext cx="8496000" cy="4958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127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20000"/>
          </a:bodyPr>
          <a:lstStyle/>
          <a:p>
            <a:r>
              <a:rPr lang="pl-PL" dirty="0"/>
              <a:t>We </a:t>
            </a:r>
            <a:r>
              <a:rPr lang="pl-PL" dirty="0" err="1"/>
              <a:t>all</a:t>
            </a:r>
            <a:r>
              <a:rPr lang="pl-PL" dirty="0"/>
              <a:t> </a:t>
            </a:r>
            <a:r>
              <a:rPr lang="pl-PL" dirty="0" err="1"/>
              <a:t>know</a:t>
            </a:r>
            <a:r>
              <a:rPr lang="pl-PL" dirty="0"/>
              <a:t> </a:t>
            </a:r>
            <a:r>
              <a:rPr lang="pl-PL" dirty="0" err="1"/>
              <a:t>that</a:t>
            </a:r>
            <a:r>
              <a:rPr lang="pl-PL" dirty="0"/>
              <a:t> war </a:t>
            </a:r>
            <a:r>
              <a:rPr lang="pl-PL" dirty="0" err="1"/>
              <a:t>is</a:t>
            </a:r>
            <a:r>
              <a:rPr lang="pl-PL" dirty="0"/>
              <a:t> </a:t>
            </a:r>
            <a:r>
              <a:rPr lang="pl-PL" dirty="0" err="1"/>
              <a:t>grotesque</a:t>
            </a:r>
            <a:r>
              <a:rPr lang="pl-PL" dirty="0"/>
              <a:t> and absurd.</a:t>
            </a:r>
          </a:p>
          <a:p>
            <a:r>
              <a:rPr lang="pl-PL" dirty="0"/>
              <a:t>But did you know that in the 19th century</a:t>
            </a:r>
            <a:r>
              <a:rPr lang="en-GB" dirty="0"/>
              <a:t>,</a:t>
            </a:r>
            <a:r>
              <a:rPr lang="pl-PL" dirty="0"/>
              <a:t> nations were prepared to go to war over tiny Pacific islands covered in guano? </a:t>
            </a:r>
          </a:p>
          <a:p>
            <a:r>
              <a:rPr lang="pl-PL" dirty="0"/>
              <a:t>At </a:t>
            </a:r>
            <a:r>
              <a:rPr lang="pl-PL" dirty="0" err="1"/>
              <a:t>some</a:t>
            </a:r>
            <a:r>
              <a:rPr lang="pl-PL" dirty="0"/>
              <a:t> point in </a:t>
            </a:r>
            <a:r>
              <a:rPr lang="pl-PL" dirty="0" err="1"/>
              <a:t>your</a:t>
            </a:r>
            <a:r>
              <a:rPr lang="pl-PL" dirty="0"/>
              <a:t> life </a:t>
            </a:r>
            <a:r>
              <a:rPr lang="pl-PL" dirty="0" err="1"/>
              <a:t>you</a:t>
            </a:r>
            <a:r>
              <a:rPr lang="pl-PL" dirty="0"/>
              <a:t> </a:t>
            </a:r>
            <a:r>
              <a:rPr lang="pl-PL" dirty="0" err="1"/>
              <a:t>may</a:t>
            </a:r>
            <a:r>
              <a:rPr lang="pl-PL" dirty="0"/>
              <a:t> </a:t>
            </a:r>
            <a:r>
              <a:rPr lang="pl-PL" dirty="0" err="1"/>
              <a:t>have</a:t>
            </a:r>
            <a:r>
              <a:rPr lang="pl-PL" dirty="0"/>
              <a:t> </a:t>
            </a:r>
            <a:r>
              <a:rPr lang="pl-PL" dirty="0" err="1"/>
              <a:t>been</a:t>
            </a:r>
            <a:r>
              <a:rPr lang="pl-PL" dirty="0"/>
              <a:t> </a:t>
            </a:r>
            <a:r>
              <a:rPr lang="pl-PL" dirty="0" err="1"/>
              <a:t>irritated</a:t>
            </a:r>
            <a:r>
              <a:rPr lang="pl-PL" dirty="0"/>
              <a:t> by </a:t>
            </a:r>
            <a:r>
              <a:rPr lang="pl-PL" dirty="0" err="1"/>
              <a:t>birds</a:t>
            </a:r>
            <a:r>
              <a:rPr lang="pl-PL" dirty="0"/>
              <a:t> </a:t>
            </a:r>
            <a:r>
              <a:rPr lang="pl-PL" dirty="0" err="1"/>
              <a:t>leaving</a:t>
            </a:r>
            <a:r>
              <a:rPr lang="pl-PL" dirty="0"/>
              <a:t> </a:t>
            </a:r>
            <a:r>
              <a:rPr lang="pl-PL" dirty="0" err="1"/>
              <a:t>tiny</a:t>
            </a:r>
            <a:r>
              <a:rPr lang="pl-PL" dirty="0"/>
              <a:t> </a:t>
            </a:r>
            <a:r>
              <a:rPr lang="pl-PL" dirty="0" err="1"/>
              <a:t>deposits</a:t>
            </a:r>
            <a:r>
              <a:rPr lang="pl-PL" dirty="0"/>
              <a:t> of guano on </a:t>
            </a:r>
            <a:r>
              <a:rPr lang="pl-PL" dirty="0" err="1"/>
              <a:t>your</a:t>
            </a:r>
            <a:r>
              <a:rPr lang="pl-PL" dirty="0"/>
              <a:t> </a:t>
            </a:r>
            <a:r>
              <a:rPr lang="pl-PL" dirty="0" err="1"/>
              <a:t>clean</a:t>
            </a:r>
            <a:r>
              <a:rPr lang="pl-PL" dirty="0"/>
              <a:t> car.</a:t>
            </a:r>
          </a:p>
          <a:p>
            <a:r>
              <a:rPr lang="pl-PL" dirty="0"/>
              <a:t>Bird </a:t>
            </a:r>
            <a:r>
              <a:rPr lang="pl-PL" dirty="0" err="1"/>
              <a:t>droppings</a:t>
            </a:r>
            <a:r>
              <a:rPr lang="pl-PL" dirty="0"/>
              <a:t> </a:t>
            </a:r>
            <a:r>
              <a:rPr lang="pl-PL" dirty="0" err="1"/>
              <a:t>may</a:t>
            </a:r>
            <a:r>
              <a:rPr lang="pl-PL" dirty="0"/>
              <a:t> be </a:t>
            </a:r>
            <a:r>
              <a:rPr lang="pl-PL" dirty="0" err="1"/>
              <a:t>unsightly</a:t>
            </a:r>
            <a:r>
              <a:rPr lang="pl-PL" dirty="0"/>
              <a:t> but </a:t>
            </a:r>
            <a:r>
              <a:rPr lang="pl-PL" dirty="0" err="1"/>
              <a:t>they</a:t>
            </a:r>
            <a:r>
              <a:rPr lang="pl-PL" dirty="0"/>
              <a:t> </a:t>
            </a:r>
            <a:r>
              <a:rPr lang="pl-PL" dirty="0" err="1"/>
              <a:t>are</a:t>
            </a:r>
            <a:r>
              <a:rPr lang="pl-PL" dirty="0"/>
              <a:t> </a:t>
            </a:r>
            <a:r>
              <a:rPr lang="pl-PL" dirty="0" err="1"/>
              <a:t>an</a:t>
            </a:r>
            <a:r>
              <a:rPr lang="pl-PL" dirty="0"/>
              <a:t> </a:t>
            </a:r>
            <a:r>
              <a:rPr lang="pl-PL" dirty="0" err="1"/>
              <a:t>excellent</a:t>
            </a:r>
            <a:r>
              <a:rPr lang="pl-PL" dirty="0"/>
              <a:t> </a:t>
            </a:r>
            <a:r>
              <a:rPr lang="pl-PL" dirty="0" err="1"/>
              <a:t>source</a:t>
            </a:r>
            <a:r>
              <a:rPr lang="pl-PL" dirty="0"/>
              <a:t> of </a:t>
            </a:r>
            <a:r>
              <a:rPr lang="pl-PL" dirty="0" err="1"/>
              <a:t>nitrogen</a:t>
            </a:r>
            <a:r>
              <a:rPr lang="pl-PL" dirty="0"/>
              <a:t> </a:t>
            </a:r>
            <a:r>
              <a:rPr lang="pl-PL" dirty="0" err="1"/>
              <a:t>fertilizer</a:t>
            </a:r>
            <a:r>
              <a:rPr lang="pl-PL" dirty="0"/>
              <a:t>, the </a:t>
            </a:r>
            <a:r>
              <a:rPr lang="pl-PL" dirty="0" err="1"/>
              <a:t>mighty</a:t>
            </a:r>
            <a:r>
              <a:rPr lang="pl-PL" dirty="0"/>
              <a:t> and </a:t>
            </a:r>
            <a:r>
              <a:rPr lang="pl-PL" dirty="0" err="1"/>
              <a:t>mysterious</a:t>
            </a:r>
            <a:r>
              <a:rPr lang="pl-PL" dirty="0"/>
              <a:t> </a:t>
            </a:r>
            <a:r>
              <a:rPr lang="pl-PL" dirty="0" err="1"/>
              <a:t>Incan</a:t>
            </a:r>
            <a:r>
              <a:rPr lang="pl-PL" dirty="0"/>
              <a:t> </a:t>
            </a:r>
            <a:r>
              <a:rPr lang="pl-PL" dirty="0" err="1"/>
              <a:t>Empire</a:t>
            </a:r>
            <a:r>
              <a:rPr lang="pl-PL" dirty="0"/>
              <a:t> of </a:t>
            </a:r>
            <a:r>
              <a:rPr lang="pl-PL" dirty="0" err="1"/>
              <a:t>South</a:t>
            </a:r>
            <a:r>
              <a:rPr lang="pl-PL" dirty="0"/>
              <a:t> </a:t>
            </a:r>
            <a:r>
              <a:rPr lang="pl-PL" dirty="0" err="1"/>
              <a:t>America</a:t>
            </a:r>
            <a:r>
              <a:rPr lang="pl-PL" dirty="0"/>
              <a:t> was </a:t>
            </a:r>
            <a:r>
              <a:rPr lang="pl-PL" dirty="0" err="1"/>
              <a:t>built</a:t>
            </a:r>
            <a:r>
              <a:rPr lang="pl-PL" dirty="0"/>
              <a:t> on </a:t>
            </a:r>
            <a:r>
              <a:rPr lang="pl-PL" dirty="0" err="1"/>
              <a:t>such</a:t>
            </a:r>
            <a:r>
              <a:rPr lang="pl-PL" dirty="0"/>
              <a:t> </a:t>
            </a:r>
            <a:r>
              <a:rPr lang="pl-PL" dirty="0" err="1"/>
              <a:t>sources</a:t>
            </a:r>
            <a:r>
              <a:rPr lang="pl-PL" dirty="0"/>
              <a:t> of </a:t>
            </a:r>
            <a:r>
              <a:rPr lang="pl-PL" dirty="0" err="1"/>
              <a:t>fertilizer</a:t>
            </a:r>
            <a:r>
              <a:rPr lang="pl-PL" dirty="0"/>
              <a:t>!</a:t>
            </a:r>
            <a:endParaRPr lang="en-GB" dirty="0"/>
          </a:p>
        </p:txBody>
      </p:sp>
    </p:spTree>
    <p:extLst>
      <p:ext uri="{BB962C8B-B14F-4D97-AF65-F5344CB8AC3E}">
        <p14:creationId xmlns:p14="http://schemas.microsoft.com/office/powerpoint/2010/main" val="2782779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456" y="476672"/>
            <a:ext cx="8208000" cy="56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10000"/>
          </a:bodyPr>
          <a:lstStyle/>
          <a:p>
            <a:r>
              <a:rPr lang="pl-PL" dirty="0"/>
              <a:t>The </a:t>
            </a:r>
            <a:r>
              <a:rPr lang="pl-PL" dirty="0" err="1"/>
              <a:t>late</a:t>
            </a:r>
            <a:r>
              <a:rPr lang="pl-PL" dirty="0"/>
              <a:t> </a:t>
            </a:r>
            <a:r>
              <a:rPr lang="pl-PL" dirty="0" err="1"/>
              <a:t>nineteenth</a:t>
            </a:r>
            <a:r>
              <a:rPr lang="pl-PL" dirty="0"/>
              <a:t> </a:t>
            </a:r>
            <a:r>
              <a:rPr lang="pl-PL" dirty="0" err="1"/>
              <a:t>century</a:t>
            </a:r>
            <a:r>
              <a:rPr lang="pl-PL" dirty="0"/>
              <a:t> was a </a:t>
            </a:r>
            <a:r>
              <a:rPr lang="pl-PL" dirty="0" err="1"/>
              <a:t>time</a:t>
            </a:r>
            <a:r>
              <a:rPr lang="pl-PL" dirty="0"/>
              <a:t> of </a:t>
            </a:r>
            <a:r>
              <a:rPr lang="pl-PL" dirty="0" err="1"/>
              <a:t>great</a:t>
            </a:r>
            <a:r>
              <a:rPr lang="pl-PL" dirty="0"/>
              <a:t> </a:t>
            </a:r>
            <a:r>
              <a:rPr lang="pl-PL" dirty="0" err="1"/>
              <a:t>optimism</a:t>
            </a:r>
            <a:r>
              <a:rPr lang="pl-PL" dirty="0"/>
              <a:t>.</a:t>
            </a:r>
          </a:p>
          <a:p>
            <a:r>
              <a:rPr lang="pl-PL" dirty="0" err="1"/>
              <a:t>Thanks</a:t>
            </a:r>
            <a:r>
              <a:rPr lang="pl-PL" dirty="0"/>
              <a:t> to major </a:t>
            </a:r>
            <a:r>
              <a:rPr lang="pl-PL" dirty="0" err="1"/>
              <a:t>advances</a:t>
            </a:r>
            <a:r>
              <a:rPr lang="pl-PL" dirty="0"/>
              <a:t> in </a:t>
            </a:r>
            <a:r>
              <a:rPr lang="pl-PL" dirty="0" err="1"/>
              <a:t>production</a:t>
            </a:r>
            <a:r>
              <a:rPr lang="pl-PL" dirty="0"/>
              <a:t> </a:t>
            </a:r>
            <a:r>
              <a:rPr lang="pl-PL" dirty="0" err="1"/>
              <a:t>technology</a:t>
            </a:r>
            <a:r>
              <a:rPr lang="pl-PL" dirty="0"/>
              <a:t> and </a:t>
            </a:r>
            <a:r>
              <a:rPr lang="pl-PL" dirty="0" err="1"/>
              <a:t>numerous</a:t>
            </a:r>
            <a:r>
              <a:rPr lang="pl-PL" dirty="0"/>
              <a:t> </a:t>
            </a:r>
            <a:r>
              <a:rPr lang="pl-PL" dirty="0" err="1"/>
              <a:t>sanitation</a:t>
            </a:r>
            <a:r>
              <a:rPr lang="pl-PL" dirty="0"/>
              <a:t> </a:t>
            </a:r>
            <a:r>
              <a:rPr lang="pl-PL" dirty="0" err="1"/>
              <a:t>projects</a:t>
            </a:r>
            <a:r>
              <a:rPr lang="pl-PL" dirty="0"/>
              <a:t>, the </a:t>
            </a:r>
            <a:r>
              <a:rPr lang="pl-PL" dirty="0" err="1"/>
              <a:t>cities</a:t>
            </a:r>
            <a:r>
              <a:rPr lang="pl-PL" dirty="0"/>
              <a:t> of Europe and </a:t>
            </a:r>
            <a:r>
              <a:rPr lang="pl-PL" dirty="0" err="1"/>
              <a:t>North</a:t>
            </a:r>
            <a:r>
              <a:rPr lang="pl-PL" dirty="0"/>
              <a:t> </a:t>
            </a:r>
            <a:r>
              <a:rPr lang="pl-PL" dirty="0" err="1"/>
              <a:t>America</a:t>
            </a:r>
            <a:r>
              <a:rPr lang="pl-PL" dirty="0"/>
              <a:t> </a:t>
            </a:r>
            <a:r>
              <a:rPr lang="pl-PL" dirty="0" err="1"/>
              <a:t>were</a:t>
            </a:r>
            <a:r>
              <a:rPr lang="pl-PL" dirty="0"/>
              <a:t> </a:t>
            </a:r>
            <a:r>
              <a:rPr lang="pl-PL" dirty="0" err="1"/>
              <a:t>lively</a:t>
            </a:r>
            <a:r>
              <a:rPr lang="pl-PL" dirty="0"/>
              <a:t>, </a:t>
            </a:r>
            <a:r>
              <a:rPr lang="pl-PL" dirty="0" err="1"/>
              <a:t>safe</a:t>
            </a:r>
            <a:r>
              <a:rPr lang="pl-PL" dirty="0"/>
              <a:t> and </a:t>
            </a:r>
            <a:r>
              <a:rPr lang="pl-PL" dirty="0" err="1"/>
              <a:t>pleasant</a:t>
            </a:r>
            <a:r>
              <a:rPr lang="pl-PL" dirty="0"/>
              <a:t> </a:t>
            </a:r>
            <a:r>
              <a:rPr lang="pl-PL" dirty="0" err="1"/>
              <a:t>places</a:t>
            </a:r>
            <a:r>
              <a:rPr lang="pl-PL" dirty="0"/>
              <a:t> for the </a:t>
            </a:r>
            <a:r>
              <a:rPr lang="pl-PL" dirty="0" err="1"/>
              <a:t>comfortable</a:t>
            </a:r>
            <a:r>
              <a:rPr lang="pl-PL" dirty="0"/>
              <a:t> </a:t>
            </a:r>
            <a:r>
              <a:rPr lang="pl-PL" dirty="0" err="1"/>
              <a:t>middle</a:t>
            </a:r>
            <a:r>
              <a:rPr lang="pl-PL" dirty="0"/>
              <a:t> </a:t>
            </a:r>
            <a:r>
              <a:rPr lang="pl-PL" dirty="0" err="1"/>
              <a:t>classes</a:t>
            </a:r>
            <a:r>
              <a:rPr lang="pl-PL" dirty="0"/>
              <a:t> </a:t>
            </a:r>
            <a:r>
              <a:rPr lang="pl-PL" dirty="0" err="1"/>
              <a:t>who</a:t>
            </a:r>
            <a:r>
              <a:rPr lang="pl-PL" dirty="0"/>
              <a:t> </a:t>
            </a:r>
            <a:r>
              <a:rPr lang="pl-PL" dirty="0" err="1"/>
              <a:t>lived</a:t>
            </a:r>
            <a:r>
              <a:rPr lang="pl-PL" dirty="0"/>
              <a:t> in </a:t>
            </a:r>
            <a:r>
              <a:rPr lang="pl-PL" dirty="0" err="1"/>
              <a:t>them</a:t>
            </a:r>
            <a:r>
              <a:rPr lang="pl-PL" dirty="0"/>
              <a:t>.</a:t>
            </a:r>
          </a:p>
          <a:p>
            <a:r>
              <a:rPr lang="pl-PL" dirty="0" err="1"/>
              <a:t>Even</a:t>
            </a:r>
            <a:r>
              <a:rPr lang="pl-PL" dirty="0"/>
              <a:t> the </a:t>
            </a:r>
            <a:r>
              <a:rPr lang="pl-PL" dirty="0" err="1"/>
              <a:t>working</a:t>
            </a:r>
            <a:r>
              <a:rPr lang="pl-PL" dirty="0"/>
              <a:t> </a:t>
            </a:r>
            <a:r>
              <a:rPr lang="pl-PL" dirty="0" err="1"/>
              <a:t>classes</a:t>
            </a:r>
            <a:r>
              <a:rPr lang="pl-PL" dirty="0"/>
              <a:t> </a:t>
            </a:r>
            <a:r>
              <a:rPr lang="pl-PL" dirty="0" err="1"/>
              <a:t>enjoyed</a:t>
            </a:r>
            <a:r>
              <a:rPr lang="pl-PL" dirty="0"/>
              <a:t> a </a:t>
            </a:r>
            <a:r>
              <a:rPr lang="pl-PL" dirty="0" err="1"/>
              <a:t>degree</a:t>
            </a:r>
            <a:r>
              <a:rPr lang="pl-PL" dirty="0"/>
              <a:t> of </a:t>
            </a:r>
            <a:r>
              <a:rPr lang="pl-PL" dirty="0" err="1"/>
              <a:t>material</a:t>
            </a:r>
            <a:r>
              <a:rPr lang="pl-PL" dirty="0"/>
              <a:t> </a:t>
            </a:r>
            <a:r>
              <a:rPr lang="pl-PL" dirty="0" err="1"/>
              <a:t>comfort</a:t>
            </a:r>
            <a:r>
              <a:rPr lang="pl-PL" dirty="0"/>
              <a:t> and </a:t>
            </a:r>
            <a:r>
              <a:rPr lang="pl-PL" dirty="0" err="1"/>
              <a:t>abundance</a:t>
            </a:r>
            <a:r>
              <a:rPr lang="pl-PL" dirty="0"/>
              <a:t> </a:t>
            </a:r>
            <a:r>
              <a:rPr lang="pl-PL" dirty="0" err="1"/>
              <a:t>that</a:t>
            </a:r>
            <a:r>
              <a:rPr lang="pl-PL" dirty="0"/>
              <a:t> </a:t>
            </a:r>
            <a:r>
              <a:rPr lang="pl-PL" dirty="0" err="1"/>
              <a:t>their</a:t>
            </a:r>
            <a:r>
              <a:rPr lang="pl-PL" dirty="0"/>
              <a:t> </a:t>
            </a:r>
            <a:r>
              <a:rPr lang="pl-PL" dirty="0" err="1"/>
              <a:t>forefathers</a:t>
            </a:r>
            <a:r>
              <a:rPr lang="pl-PL" dirty="0"/>
              <a:t> </a:t>
            </a:r>
            <a:r>
              <a:rPr lang="pl-PL" dirty="0" err="1"/>
              <a:t>could</a:t>
            </a:r>
            <a:r>
              <a:rPr lang="pl-PL" dirty="0"/>
              <a:t> </a:t>
            </a:r>
            <a:r>
              <a:rPr lang="pl-PL" dirty="0" err="1"/>
              <a:t>only</a:t>
            </a:r>
            <a:r>
              <a:rPr lang="pl-PL" dirty="0"/>
              <a:t> </a:t>
            </a:r>
            <a:r>
              <a:rPr lang="pl-PL" dirty="0" err="1"/>
              <a:t>have</a:t>
            </a:r>
            <a:r>
              <a:rPr lang="pl-PL" dirty="0"/>
              <a:t> </a:t>
            </a:r>
            <a:r>
              <a:rPr lang="pl-PL" dirty="0" err="1"/>
              <a:t>dreamt</a:t>
            </a:r>
            <a:r>
              <a:rPr lang="pl-PL" dirty="0"/>
              <a:t> of.</a:t>
            </a:r>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456" y="1044248"/>
            <a:ext cx="8208000" cy="461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lnSpcReduction="10000"/>
          </a:bodyPr>
          <a:lstStyle/>
          <a:p>
            <a:r>
              <a:rPr lang="pl-PL" dirty="0" err="1"/>
              <a:t>However</a:t>
            </a:r>
            <a:r>
              <a:rPr lang="pl-PL" dirty="0"/>
              <a:t>, </a:t>
            </a:r>
            <a:r>
              <a:rPr lang="pl-PL" dirty="0" err="1"/>
              <a:t>there</a:t>
            </a:r>
            <a:r>
              <a:rPr lang="pl-PL" dirty="0"/>
              <a:t> was a </a:t>
            </a:r>
            <a:r>
              <a:rPr lang="pl-PL" dirty="0" err="1"/>
              <a:t>cloud</a:t>
            </a:r>
            <a:r>
              <a:rPr lang="pl-PL" dirty="0"/>
              <a:t> on the </a:t>
            </a:r>
            <a:r>
              <a:rPr lang="pl-PL" dirty="0" err="1"/>
              <a:t>horizon</a:t>
            </a:r>
            <a:r>
              <a:rPr lang="pl-PL" dirty="0"/>
              <a:t> </a:t>
            </a:r>
            <a:r>
              <a:rPr lang="pl-PL" dirty="0" err="1"/>
              <a:t>that</a:t>
            </a:r>
            <a:r>
              <a:rPr lang="pl-PL" dirty="0"/>
              <a:t> the </a:t>
            </a:r>
            <a:r>
              <a:rPr lang="pl-PL" dirty="0" err="1"/>
              <a:t>vast</a:t>
            </a:r>
            <a:r>
              <a:rPr lang="pl-PL" dirty="0"/>
              <a:t> </a:t>
            </a:r>
            <a:r>
              <a:rPr lang="pl-PL" dirty="0" err="1"/>
              <a:t>majority</a:t>
            </a:r>
            <a:r>
              <a:rPr lang="pl-PL" dirty="0"/>
              <a:t> of </a:t>
            </a:r>
            <a:r>
              <a:rPr lang="pl-PL" dirty="0" err="1"/>
              <a:t>people</a:t>
            </a:r>
            <a:r>
              <a:rPr lang="pl-PL" dirty="0"/>
              <a:t> </a:t>
            </a:r>
            <a:r>
              <a:rPr lang="pl-PL" dirty="0" err="1"/>
              <a:t>knew</a:t>
            </a:r>
            <a:r>
              <a:rPr lang="pl-PL" dirty="0"/>
              <a:t> </a:t>
            </a:r>
            <a:r>
              <a:rPr lang="pl-PL" dirty="0" err="1"/>
              <a:t>nothing</a:t>
            </a:r>
            <a:r>
              <a:rPr lang="pl-PL" dirty="0"/>
              <a:t> </a:t>
            </a:r>
            <a:r>
              <a:rPr lang="pl-PL" dirty="0" err="1"/>
              <a:t>about</a:t>
            </a:r>
            <a:r>
              <a:rPr lang="pl-PL" dirty="0"/>
              <a:t>.</a:t>
            </a:r>
          </a:p>
          <a:p>
            <a:r>
              <a:rPr lang="pl-PL" dirty="0" err="1"/>
              <a:t>During</a:t>
            </a:r>
            <a:r>
              <a:rPr lang="pl-PL" dirty="0"/>
              <a:t> the 19th </a:t>
            </a:r>
            <a:r>
              <a:rPr lang="pl-PL" dirty="0" err="1"/>
              <a:t>century</a:t>
            </a:r>
            <a:r>
              <a:rPr lang="pl-PL" dirty="0"/>
              <a:t>, the </a:t>
            </a:r>
            <a:r>
              <a:rPr lang="pl-PL" dirty="0" err="1"/>
              <a:t>threat</a:t>
            </a:r>
            <a:r>
              <a:rPr lang="pl-PL" dirty="0"/>
              <a:t> of </a:t>
            </a:r>
            <a:r>
              <a:rPr lang="pl-PL" dirty="0" err="1"/>
              <a:t>famine</a:t>
            </a:r>
            <a:r>
              <a:rPr lang="pl-PL" dirty="0"/>
              <a:t> </a:t>
            </a:r>
            <a:r>
              <a:rPr lang="pl-PL" dirty="0" err="1"/>
              <a:t>had</a:t>
            </a:r>
            <a:r>
              <a:rPr lang="pl-PL" dirty="0"/>
              <a:t> </a:t>
            </a:r>
            <a:r>
              <a:rPr lang="pl-PL" dirty="0" err="1"/>
              <a:t>finally</a:t>
            </a:r>
            <a:r>
              <a:rPr lang="pl-PL" dirty="0"/>
              <a:t> </a:t>
            </a:r>
            <a:r>
              <a:rPr lang="pl-PL" dirty="0" err="1"/>
              <a:t>been</a:t>
            </a:r>
            <a:r>
              <a:rPr lang="pl-PL" dirty="0"/>
              <a:t> </a:t>
            </a:r>
            <a:r>
              <a:rPr lang="pl-PL" dirty="0" err="1"/>
              <a:t>eliminated</a:t>
            </a:r>
            <a:r>
              <a:rPr lang="pl-PL" dirty="0"/>
              <a:t> from Europe.</a:t>
            </a:r>
          </a:p>
          <a:p>
            <a:r>
              <a:rPr lang="pl-PL" dirty="0"/>
              <a:t>The </a:t>
            </a:r>
            <a:r>
              <a:rPr lang="pl-PL" dirty="0" err="1"/>
              <a:t>population</a:t>
            </a:r>
            <a:r>
              <a:rPr lang="pl-PL" dirty="0"/>
              <a:t> </a:t>
            </a:r>
            <a:r>
              <a:rPr lang="pl-PL" dirty="0" err="1"/>
              <a:t>surged</a:t>
            </a:r>
            <a:r>
              <a:rPr lang="pl-PL" dirty="0"/>
              <a:t> in Europe and </a:t>
            </a:r>
            <a:r>
              <a:rPr lang="pl-PL" dirty="0" err="1"/>
              <a:t>elsewhere</a:t>
            </a:r>
            <a:r>
              <a:rPr lang="pl-PL" dirty="0"/>
              <a:t> but far-</a:t>
            </a:r>
            <a:r>
              <a:rPr lang="pl-PL" dirty="0" err="1"/>
              <a:t>sighted</a:t>
            </a:r>
            <a:r>
              <a:rPr lang="pl-PL" dirty="0"/>
              <a:t> </a:t>
            </a:r>
            <a:r>
              <a:rPr lang="pl-PL" dirty="0" err="1"/>
              <a:t>individuals</a:t>
            </a:r>
            <a:r>
              <a:rPr lang="pl-PL" dirty="0"/>
              <a:t> </a:t>
            </a:r>
            <a:r>
              <a:rPr lang="pl-PL" dirty="0" err="1"/>
              <a:t>could</a:t>
            </a:r>
            <a:r>
              <a:rPr lang="pl-PL" dirty="0"/>
              <a:t> </a:t>
            </a:r>
            <a:r>
              <a:rPr lang="pl-PL" dirty="0" err="1"/>
              <a:t>foresee</a:t>
            </a:r>
            <a:r>
              <a:rPr lang="pl-PL" dirty="0"/>
              <a:t> </a:t>
            </a:r>
            <a:r>
              <a:rPr lang="pl-PL" dirty="0" err="1"/>
              <a:t>that</a:t>
            </a:r>
            <a:r>
              <a:rPr lang="pl-PL" dirty="0"/>
              <a:t> the </a:t>
            </a:r>
            <a:r>
              <a:rPr lang="pl-PL" dirty="0" err="1"/>
              <a:t>world</a:t>
            </a:r>
            <a:r>
              <a:rPr lang="pl-PL" dirty="0"/>
              <a:t> </a:t>
            </a:r>
            <a:r>
              <a:rPr lang="pl-PL" dirty="0" err="1"/>
              <a:t>would</a:t>
            </a:r>
            <a:r>
              <a:rPr lang="pl-PL" dirty="0"/>
              <a:t> </a:t>
            </a:r>
            <a:r>
              <a:rPr lang="pl-PL" dirty="0" err="1"/>
              <a:t>eventually</a:t>
            </a:r>
            <a:r>
              <a:rPr lang="pl-PL" dirty="0"/>
              <a:t> run out of </a:t>
            </a:r>
            <a:r>
              <a:rPr lang="pl-PL" dirty="0" err="1"/>
              <a:t>natural</a:t>
            </a:r>
            <a:r>
              <a:rPr lang="pl-PL" dirty="0"/>
              <a:t> </a:t>
            </a:r>
            <a:r>
              <a:rPr lang="pl-PL" dirty="0" err="1"/>
              <a:t>sources</a:t>
            </a:r>
            <a:r>
              <a:rPr lang="pl-PL" dirty="0"/>
              <a:t> of </a:t>
            </a:r>
            <a:r>
              <a:rPr lang="pl-PL" dirty="0" err="1"/>
              <a:t>nitrogen</a:t>
            </a:r>
            <a:r>
              <a:rPr lang="pl-PL" dirty="0"/>
              <a:t> </a:t>
            </a:r>
            <a:r>
              <a:rPr lang="pl-PL" dirty="0" err="1"/>
              <a:t>fertilizer</a:t>
            </a:r>
            <a:r>
              <a:rPr lang="pl-PL" dirty="0"/>
              <a:t>.</a:t>
            </a:r>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456" y="401424"/>
            <a:ext cx="8208000" cy="583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lstStyle/>
          <a:p>
            <a:r>
              <a:rPr lang="pl-PL" dirty="0"/>
              <a:t>By the end of the </a:t>
            </a:r>
            <a:r>
              <a:rPr lang="pl-PL" dirty="0" err="1"/>
              <a:t>century</a:t>
            </a:r>
            <a:r>
              <a:rPr lang="pl-PL" dirty="0"/>
              <a:t> the </a:t>
            </a:r>
            <a:r>
              <a:rPr lang="pl-PL" dirty="0" err="1"/>
              <a:t>world</a:t>
            </a:r>
            <a:r>
              <a:rPr lang="pl-PL" dirty="0"/>
              <a:t> </a:t>
            </a:r>
            <a:r>
              <a:rPr lang="pl-PL" dirty="0" err="1"/>
              <a:t>had</a:t>
            </a:r>
            <a:r>
              <a:rPr lang="pl-PL" dirty="0"/>
              <a:t> </a:t>
            </a:r>
            <a:r>
              <a:rPr lang="pl-PL" dirty="0" err="1"/>
              <a:t>been</a:t>
            </a:r>
            <a:r>
              <a:rPr lang="pl-PL" dirty="0"/>
              <a:t> </a:t>
            </a:r>
            <a:r>
              <a:rPr lang="pl-PL" dirty="0" err="1"/>
              <a:t>bound</a:t>
            </a:r>
            <a:r>
              <a:rPr lang="pl-PL" dirty="0"/>
              <a:t> </a:t>
            </a:r>
            <a:r>
              <a:rPr lang="pl-PL" dirty="0" err="1"/>
              <a:t>together</a:t>
            </a:r>
            <a:r>
              <a:rPr lang="pl-PL" dirty="0"/>
              <a:t> by </a:t>
            </a:r>
            <a:r>
              <a:rPr lang="pl-PL" dirty="0" err="1"/>
              <a:t>steam</a:t>
            </a:r>
            <a:r>
              <a:rPr lang="pl-PL" dirty="0"/>
              <a:t> </a:t>
            </a:r>
            <a:r>
              <a:rPr lang="pl-PL" dirty="0" err="1"/>
              <a:t>trains</a:t>
            </a:r>
            <a:r>
              <a:rPr lang="pl-PL" dirty="0"/>
              <a:t> and </a:t>
            </a:r>
            <a:r>
              <a:rPr lang="pl-PL" dirty="0" err="1"/>
              <a:t>steam</a:t>
            </a:r>
            <a:r>
              <a:rPr lang="pl-PL" dirty="0"/>
              <a:t> </a:t>
            </a:r>
            <a:r>
              <a:rPr lang="pl-PL" dirty="0" err="1"/>
              <a:t>ships</a:t>
            </a:r>
            <a:r>
              <a:rPr lang="pl-PL" dirty="0"/>
              <a:t> but </a:t>
            </a:r>
            <a:r>
              <a:rPr lang="pl-PL" dirty="0" err="1"/>
              <a:t>this</a:t>
            </a:r>
            <a:r>
              <a:rPr lang="pl-PL" dirty="0"/>
              <a:t> transport </a:t>
            </a:r>
            <a:r>
              <a:rPr lang="pl-PL" dirty="0" err="1"/>
              <a:t>revolution</a:t>
            </a:r>
            <a:r>
              <a:rPr lang="pl-PL" dirty="0"/>
              <a:t> </a:t>
            </a:r>
            <a:r>
              <a:rPr lang="pl-PL" dirty="0" err="1"/>
              <a:t>would</a:t>
            </a:r>
            <a:r>
              <a:rPr lang="pl-PL" dirty="0"/>
              <a:t> do </a:t>
            </a:r>
            <a:r>
              <a:rPr lang="pl-PL" dirty="0" err="1"/>
              <a:t>nothing</a:t>
            </a:r>
            <a:r>
              <a:rPr lang="pl-PL" dirty="0"/>
              <a:t> to </a:t>
            </a:r>
            <a:r>
              <a:rPr lang="pl-PL" dirty="0" err="1"/>
              <a:t>avert</a:t>
            </a:r>
            <a:r>
              <a:rPr lang="pl-PL" dirty="0"/>
              <a:t> the </a:t>
            </a:r>
            <a:r>
              <a:rPr lang="pl-PL" dirty="0" err="1"/>
              <a:t>threat</a:t>
            </a:r>
            <a:r>
              <a:rPr lang="pl-PL" dirty="0"/>
              <a:t> of a </a:t>
            </a:r>
            <a:r>
              <a:rPr lang="pl-PL" dirty="0" err="1"/>
              <a:t>worldwide</a:t>
            </a:r>
            <a:r>
              <a:rPr lang="pl-PL" dirty="0"/>
              <a:t> food </a:t>
            </a:r>
            <a:r>
              <a:rPr lang="pl-PL" dirty="0" err="1"/>
              <a:t>shortage</a:t>
            </a:r>
            <a:r>
              <a:rPr lang="pl-PL" dirty="0"/>
              <a:t> as </a:t>
            </a:r>
            <a:r>
              <a:rPr lang="pl-PL" dirty="0" err="1"/>
              <a:t>opposed</a:t>
            </a:r>
            <a:r>
              <a:rPr lang="pl-PL" dirty="0"/>
              <a:t> to a </a:t>
            </a:r>
            <a:r>
              <a:rPr lang="pl-PL" dirty="0" err="1"/>
              <a:t>local</a:t>
            </a:r>
            <a:r>
              <a:rPr lang="pl-PL" dirty="0"/>
              <a:t> </a:t>
            </a:r>
            <a:r>
              <a:rPr lang="pl-PL" dirty="0" err="1"/>
              <a:t>famine</a:t>
            </a:r>
            <a:r>
              <a:rPr lang="pl-PL" dirty="0"/>
              <a:t>.</a:t>
            </a:r>
          </a:p>
          <a:p>
            <a:r>
              <a:rPr lang="pl-PL" dirty="0"/>
              <a:t>The problem was a </a:t>
            </a:r>
            <a:r>
              <a:rPr lang="pl-PL" dirty="0" err="1"/>
              <a:t>simple</a:t>
            </a:r>
            <a:r>
              <a:rPr lang="pl-PL" dirty="0"/>
              <a:t> one, and </a:t>
            </a:r>
            <a:r>
              <a:rPr lang="pl-PL" dirty="0" err="1"/>
              <a:t>it</a:t>
            </a:r>
            <a:r>
              <a:rPr lang="pl-PL" dirty="0"/>
              <a:t> was as </a:t>
            </a:r>
            <a:r>
              <a:rPr lang="pl-PL" dirty="0" err="1"/>
              <a:t>old</a:t>
            </a:r>
            <a:r>
              <a:rPr lang="pl-PL" dirty="0"/>
              <a:t> as </a:t>
            </a:r>
            <a:r>
              <a:rPr lang="pl-PL" dirty="0" err="1"/>
              <a:t>agriculture</a:t>
            </a:r>
            <a:r>
              <a:rPr lang="pl-PL" dirty="0"/>
              <a:t> </a:t>
            </a:r>
            <a:r>
              <a:rPr lang="pl-PL" dirty="0" err="1"/>
              <a:t>itself</a:t>
            </a:r>
            <a:r>
              <a:rPr lang="pl-PL" dirty="0"/>
              <a:t> but </a:t>
            </a:r>
            <a:r>
              <a:rPr lang="pl-PL" dirty="0" err="1"/>
              <a:t>it</a:t>
            </a:r>
            <a:r>
              <a:rPr lang="pl-PL" dirty="0"/>
              <a:t> was </a:t>
            </a:r>
            <a:r>
              <a:rPr lang="pl-PL" dirty="0" err="1"/>
              <a:t>also</a:t>
            </a:r>
            <a:r>
              <a:rPr lang="pl-PL" dirty="0"/>
              <a:t> </a:t>
            </a:r>
            <a:r>
              <a:rPr lang="pl-PL" dirty="0" err="1"/>
              <a:t>seemingly</a:t>
            </a:r>
            <a:r>
              <a:rPr lang="pl-PL" dirty="0"/>
              <a:t> </a:t>
            </a:r>
            <a:r>
              <a:rPr lang="pl-PL" dirty="0" err="1"/>
              <a:t>intractable</a:t>
            </a:r>
            <a:r>
              <a:rPr lang="pl-PL" dirty="0"/>
              <a:t>.</a:t>
            </a:r>
          </a:p>
          <a:p>
            <a:endParaRPr lang="pl-PL" dirty="0"/>
          </a:p>
          <a:p>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0" y="1031875"/>
            <a:ext cx="8191500"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10000"/>
          </a:bodyPr>
          <a:lstStyle/>
          <a:p>
            <a:r>
              <a:rPr lang="pl-PL" dirty="0"/>
              <a:t>The problem was </a:t>
            </a:r>
            <a:r>
              <a:rPr lang="pl-PL" dirty="0" err="1"/>
              <a:t>that</a:t>
            </a:r>
            <a:r>
              <a:rPr lang="pl-PL" dirty="0"/>
              <a:t> the </a:t>
            </a:r>
            <a:r>
              <a:rPr lang="pl-PL" dirty="0" err="1"/>
              <a:t>act</a:t>
            </a:r>
            <a:r>
              <a:rPr lang="pl-PL" dirty="0"/>
              <a:t> of </a:t>
            </a:r>
            <a:r>
              <a:rPr lang="pl-PL" dirty="0" err="1"/>
              <a:t>harvesting</a:t>
            </a:r>
            <a:r>
              <a:rPr lang="pl-PL" dirty="0"/>
              <a:t> </a:t>
            </a:r>
            <a:r>
              <a:rPr lang="pl-PL" dirty="0" err="1"/>
              <a:t>crops</a:t>
            </a:r>
            <a:r>
              <a:rPr lang="pl-PL" dirty="0"/>
              <a:t> </a:t>
            </a:r>
            <a:r>
              <a:rPr lang="pl-PL" dirty="0" err="1"/>
              <a:t>gradually</a:t>
            </a:r>
            <a:r>
              <a:rPr lang="pl-PL" dirty="0"/>
              <a:t> </a:t>
            </a:r>
            <a:r>
              <a:rPr lang="pl-PL" dirty="0" err="1"/>
              <a:t>depleted</a:t>
            </a:r>
            <a:r>
              <a:rPr lang="pl-PL" dirty="0"/>
              <a:t> </a:t>
            </a:r>
            <a:r>
              <a:rPr lang="pl-PL" dirty="0" err="1"/>
              <a:t>nitrogen</a:t>
            </a:r>
            <a:r>
              <a:rPr lang="pl-PL" dirty="0"/>
              <a:t> from the </a:t>
            </a:r>
            <a:r>
              <a:rPr lang="pl-PL" dirty="0" err="1"/>
              <a:t>soil</a:t>
            </a:r>
            <a:r>
              <a:rPr lang="pl-PL" dirty="0"/>
              <a:t>.</a:t>
            </a:r>
          </a:p>
          <a:p>
            <a:r>
              <a:rPr lang="pl-PL" dirty="0" err="1"/>
              <a:t>This</a:t>
            </a:r>
            <a:r>
              <a:rPr lang="pl-PL" dirty="0"/>
              <a:t> </a:t>
            </a:r>
            <a:r>
              <a:rPr lang="pl-PL" dirty="0" err="1"/>
              <a:t>nitrogen</a:t>
            </a:r>
            <a:r>
              <a:rPr lang="pl-PL" dirty="0"/>
              <a:t> </a:t>
            </a:r>
            <a:r>
              <a:rPr lang="pl-PL" dirty="0" err="1"/>
              <a:t>could</a:t>
            </a:r>
            <a:r>
              <a:rPr lang="pl-PL" dirty="0"/>
              <a:t> be </a:t>
            </a:r>
            <a:r>
              <a:rPr lang="pl-PL" dirty="0" err="1"/>
              <a:t>replaced</a:t>
            </a:r>
            <a:r>
              <a:rPr lang="pl-PL" dirty="0"/>
              <a:t> by </a:t>
            </a:r>
            <a:r>
              <a:rPr lang="pl-PL" dirty="0" err="1"/>
              <a:t>certain</a:t>
            </a:r>
            <a:r>
              <a:rPr lang="pl-PL" dirty="0"/>
              <a:t> </a:t>
            </a:r>
            <a:r>
              <a:rPr lang="pl-PL" dirty="0" err="1"/>
              <a:t>bacteria</a:t>
            </a:r>
            <a:r>
              <a:rPr lang="pl-PL" dirty="0"/>
              <a:t> </a:t>
            </a:r>
            <a:r>
              <a:rPr lang="pl-PL" dirty="0" err="1"/>
              <a:t>living</a:t>
            </a:r>
            <a:r>
              <a:rPr lang="pl-PL" dirty="0"/>
              <a:t> </a:t>
            </a:r>
            <a:r>
              <a:rPr lang="pl-PL" dirty="0" err="1"/>
              <a:t>within</a:t>
            </a:r>
            <a:r>
              <a:rPr lang="pl-PL" dirty="0"/>
              <a:t> the </a:t>
            </a:r>
            <a:r>
              <a:rPr lang="pl-PL" dirty="0" err="1"/>
              <a:t>soil</a:t>
            </a:r>
            <a:r>
              <a:rPr lang="pl-PL" dirty="0"/>
              <a:t> but the </a:t>
            </a:r>
            <a:r>
              <a:rPr lang="pl-PL" dirty="0" err="1"/>
              <a:t>process</a:t>
            </a:r>
            <a:r>
              <a:rPr lang="pl-PL" dirty="0"/>
              <a:t> was far </a:t>
            </a:r>
            <a:r>
              <a:rPr lang="pl-PL" dirty="0" err="1"/>
              <a:t>too</a:t>
            </a:r>
            <a:r>
              <a:rPr lang="pl-PL" dirty="0"/>
              <a:t> </a:t>
            </a:r>
            <a:r>
              <a:rPr lang="pl-PL" dirty="0" err="1"/>
              <a:t>slow</a:t>
            </a:r>
            <a:r>
              <a:rPr lang="pl-PL" dirty="0"/>
              <a:t>.</a:t>
            </a:r>
          </a:p>
          <a:p>
            <a:r>
              <a:rPr lang="pl-PL" dirty="0"/>
              <a:t>In the Middle </a:t>
            </a:r>
            <a:r>
              <a:rPr lang="pl-PL" dirty="0" err="1"/>
              <a:t>Ages</a:t>
            </a:r>
            <a:r>
              <a:rPr lang="pl-PL" dirty="0"/>
              <a:t> </a:t>
            </a:r>
            <a:r>
              <a:rPr lang="pl-PL" dirty="0" err="1"/>
              <a:t>farmers</a:t>
            </a:r>
            <a:r>
              <a:rPr lang="pl-PL" dirty="0"/>
              <a:t> </a:t>
            </a:r>
            <a:r>
              <a:rPr lang="pl-PL" dirty="0" err="1"/>
              <a:t>would</a:t>
            </a:r>
            <a:r>
              <a:rPr lang="pl-PL" dirty="0"/>
              <a:t> </a:t>
            </a:r>
            <a:r>
              <a:rPr lang="pl-PL" dirty="0" err="1"/>
              <a:t>leave</a:t>
            </a:r>
            <a:r>
              <a:rPr lang="pl-PL" dirty="0"/>
              <a:t> </a:t>
            </a:r>
            <a:r>
              <a:rPr lang="pl-PL" dirty="0" err="1"/>
              <a:t>their</a:t>
            </a:r>
            <a:r>
              <a:rPr lang="pl-PL" dirty="0"/>
              <a:t> </a:t>
            </a:r>
            <a:r>
              <a:rPr lang="pl-PL" dirty="0" err="1"/>
              <a:t>fields</a:t>
            </a:r>
            <a:r>
              <a:rPr lang="pl-PL" dirty="0"/>
              <a:t> </a:t>
            </a:r>
            <a:r>
              <a:rPr lang="pl-PL" dirty="0" err="1"/>
              <a:t>fallow</a:t>
            </a:r>
            <a:r>
              <a:rPr lang="pl-PL" dirty="0"/>
              <a:t> for one </a:t>
            </a:r>
            <a:r>
              <a:rPr lang="pl-PL" dirty="0" err="1"/>
              <a:t>year</a:t>
            </a:r>
            <a:r>
              <a:rPr lang="pl-PL" dirty="0"/>
              <a:t> out of </a:t>
            </a:r>
            <a:r>
              <a:rPr lang="pl-PL" dirty="0" err="1"/>
              <a:t>every</a:t>
            </a:r>
            <a:r>
              <a:rPr lang="pl-PL" dirty="0"/>
              <a:t> </a:t>
            </a:r>
            <a:r>
              <a:rPr lang="pl-PL" dirty="0" err="1"/>
              <a:t>four</a:t>
            </a:r>
            <a:r>
              <a:rPr lang="pl-PL" dirty="0"/>
              <a:t> to </a:t>
            </a:r>
            <a:r>
              <a:rPr lang="pl-PL" dirty="0" err="1"/>
              <a:t>give</a:t>
            </a:r>
            <a:r>
              <a:rPr lang="pl-PL" dirty="0"/>
              <a:t> the </a:t>
            </a:r>
            <a:r>
              <a:rPr lang="pl-PL" dirty="0" err="1"/>
              <a:t>soil</a:t>
            </a:r>
            <a:r>
              <a:rPr lang="pl-PL" dirty="0"/>
              <a:t> </a:t>
            </a:r>
            <a:r>
              <a:rPr lang="pl-PL" dirty="0" err="1"/>
              <a:t>time</a:t>
            </a:r>
            <a:r>
              <a:rPr lang="pl-PL" dirty="0"/>
              <a:t> to </a:t>
            </a:r>
            <a:r>
              <a:rPr lang="pl-PL" dirty="0" err="1"/>
              <a:t>recover</a:t>
            </a:r>
            <a:r>
              <a:rPr lang="pl-PL" dirty="0"/>
              <a:t>, but the </a:t>
            </a:r>
            <a:r>
              <a:rPr lang="pl-PL" dirty="0" err="1"/>
              <a:t>rate</a:t>
            </a:r>
            <a:r>
              <a:rPr lang="pl-PL" dirty="0"/>
              <a:t> of </a:t>
            </a:r>
            <a:r>
              <a:rPr lang="pl-PL" dirty="0" err="1"/>
              <a:t>increase</a:t>
            </a:r>
            <a:r>
              <a:rPr lang="pl-PL" dirty="0"/>
              <a:t> in the </a:t>
            </a:r>
            <a:r>
              <a:rPr lang="pl-PL" dirty="0" err="1"/>
              <a:t>human</a:t>
            </a:r>
            <a:r>
              <a:rPr lang="pl-PL" dirty="0"/>
              <a:t> </a:t>
            </a:r>
            <a:r>
              <a:rPr lang="pl-PL" dirty="0" err="1"/>
              <a:t>population</a:t>
            </a:r>
            <a:r>
              <a:rPr lang="pl-PL" dirty="0"/>
              <a:t> </a:t>
            </a:r>
            <a:r>
              <a:rPr lang="pl-PL" dirty="0" err="1"/>
              <a:t>made</a:t>
            </a:r>
            <a:r>
              <a:rPr lang="pl-PL" dirty="0"/>
              <a:t> </a:t>
            </a:r>
            <a:r>
              <a:rPr lang="pl-PL" dirty="0" err="1"/>
              <a:t>this</a:t>
            </a:r>
            <a:r>
              <a:rPr lang="pl-PL" dirty="0"/>
              <a:t> </a:t>
            </a:r>
            <a:r>
              <a:rPr lang="pl-PL" dirty="0" err="1"/>
              <a:t>practice</a:t>
            </a:r>
            <a:r>
              <a:rPr lang="pl-PL" dirty="0"/>
              <a:t> </a:t>
            </a:r>
            <a:r>
              <a:rPr lang="pl-PL" dirty="0" err="1"/>
              <a:t>unfeasible</a:t>
            </a:r>
            <a:r>
              <a:rPr lang="pl-PL" dirty="0"/>
              <a:t>.</a:t>
            </a:r>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464" y="1124744"/>
            <a:ext cx="8352000" cy="4497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20000"/>
          </a:bodyPr>
          <a:lstStyle/>
          <a:p>
            <a:r>
              <a:rPr lang="pl-PL" dirty="0" err="1"/>
              <a:t>You</a:t>
            </a:r>
            <a:r>
              <a:rPr lang="pl-PL" dirty="0"/>
              <a:t> </a:t>
            </a:r>
            <a:r>
              <a:rPr lang="pl-PL" dirty="0" err="1"/>
              <a:t>may</a:t>
            </a:r>
            <a:r>
              <a:rPr lang="pl-PL" dirty="0"/>
              <a:t> not </a:t>
            </a:r>
            <a:r>
              <a:rPr lang="pl-PL" dirty="0" err="1"/>
              <a:t>have</a:t>
            </a:r>
            <a:r>
              <a:rPr lang="pl-PL" dirty="0"/>
              <a:t> </a:t>
            </a:r>
            <a:r>
              <a:rPr lang="pl-PL" dirty="0" err="1"/>
              <a:t>heard</a:t>
            </a:r>
            <a:r>
              <a:rPr lang="pl-PL" dirty="0"/>
              <a:t> of Fritz Haber but </a:t>
            </a:r>
            <a:r>
              <a:rPr lang="pl-PL" dirty="0" err="1"/>
              <a:t>many</a:t>
            </a:r>
            <a:r>
              <a:rPr lang="pl-PL" dirty="0"/>
              <a:t> </a:t>
            </a:r>
            <a:r>
              <a:rPr lang="pl-PL" dirty="0" err="1"/>
              <a:t>people</a:t>
            </a:r>
            <a:r>
              <a:rPr lang="pl-PL" dirty="0"/>
              <a:t> </a:t>
            </a:r>
            <a:r>
              <a:rPr lang="pl-PL" dirty="0" err="1"/>
              <a:t>who</a:t>
            </a:r>
            <a:r>
              <a:rPr lang="pl-PL" dirty="0"/>
              <a:t> </a:t>
            </a:r>
            <a:r>
              <a:rPr lang="pl-PL" dirty="0" err="1"/>
              <a:t>are</a:t>
            </a:r>
            <a:r>
              <a:rPr lang="pl-PL" dirty="0"/>
              <a:t> </a:t>
            </a:r>
            <a:r>
              <a:rPr lang="pl-PL" dirty="0" err="1"/>
              <a:t>alive</a:t>
            </a:r>
            <a:r>
              <a:rPr lang="pl-PL" dirty="0"/>
              <a:t> </a:t>
            </a:r>
            <a:r>
              <a:rPr lang="pl-PL" dirty="0" err="1"/>
              <a:t>today</a:t>
            </a:r>
            <a:r>
              <a:rPr lang="pl-PL" dirty="0"/>
              <a:t> </a:t>
            </a:r>
            <a:r>
              <a:rPr lang="pl-PL" dirty="0" err="1"/>
              <a:t>probably</a:t>
            </a:r>
            <a:r>
              <a:rPr lang="pl-PL" dirty="0"/>
              <a:t> owe </a:t>
            </a:r>
            <a:r>
              <a:rPr lang="pl-PL" dirty="0" err="1"/>
              <a:t>their</a:t>
            </a:r>
            <a:r>
              <a:rPr lang="pl-PL" dirty="0"/>
              <a:t> </a:t>
            </a:r>
            <a:r>
              <a:rPr lang="pl-PL" dirty="0" err="1"/>
              <a:t>lives</a:t>
            </a:r>
            <a:r>
              <a:rPr lang="pl-PL" dirty="0"/>
              <a:t> to </a:t>
            </a:r>
            <a:r>
              <a:rPr lang="pl-PL" dirty="0" err="1"/>
              <a:t>him</a:t>
            </a:r>
            <a:r>
              <a:rPr lang="pl-PL" dirty="0"/>
              <a:t>.</a:t>
            </a:r>
          </a:p>
          <a:p>
            <a:r>
              <a:rPr lang="pl-PL" dirty="0"/>
              <a:t>He was </a:t>
            </a:r>
            <a:r>
              <a:rPr lang="pl-PL" dirty="0" err="1"/>
              <a:t>born</a:t>
            </a:r>
            <a:r>
              <a:rPr lang="pl-PL" dirty="0"/>
              <a:t> in </a:t>
            </a:r>
            <a:r>
              <a:rPr lang="pl-PL" dirty="0" err="1"/>
              <a:t>Breslau</a:t>
            </a:r>
            <a:r>
              <a:rPr lang="pl-PL" dirty="0"/>
              <a:t> (</a:t>
            </a:r>
            <a:r>
              <a:rPr lang="pl-PL" dirty="0" err="1"/>
              <a:t>now</a:t>
            </a:r>
            <a:r>
              <a:rPr lang="pl-PL" dirty="0"/>
              <a:t> </a:t>
            </a:r>
            <a:r>
              <a:rPr lang="pl-PL" dirty="0" err="1"/>
              <a:t>Wroclaw</a:t>
            </a:r>
            <a:r>
              <a:rPr lang="pl-PL" dirty="0"/>
              <a:t>, Poland) in the </a:t>
            </a:r>
            <a:r>
              <a:rPr lang="pl-PL" dirty="0" err="1"/>
              <a:t>Kingdom</a:t>
            </a:r>
            <a:r>
              <a:rPr lang="pl-PL" dirty="0"/>
              <a:t> of </a:t>
            </a:r>
            <a:r>
              <a:rPr lang="pl-PL" dirty="0" err="1"/>
              <a:t>Prussia</a:t>
            </a:r>
            <a:r>
              <a:rPr lang="pl-PL" dirty="0"/>
              <a:t> in 1868 and </a:t>
            </a:r>
            <a:r>
              <a:rPr lang="pl-PL" dirty="0" err="1"/>
              <a:t>died</a:t>
            </a:r>
            <a:r>
              <a:rPr lang="pl-PL" dirty="0"/>
              <a:t> in </a:t>
            </a:r>
            <a:r>
              <a:rPr lang="pl-PL" dirty="0" err="1"/>
              <a:t>Switzerland</a:t>
            </a:r>
            <a:r>
              <a:rPr lang="pl-PL" dirty="0"/>
              <a:t> in 1934.</a:t>
            </a:r>
          </a:p>
          <a:p>
            <a:r>
              <a:rPr lang="pl-PL" dirty="0" smtClean="0"/>
              <a:t>His </a:t>
            </a:r>
            <a:r>
              <a:rPr lang="pl-PL" dirty="0"/>
              <a:t>life reflects the optimism, the healthy ambition and the incredible progress that was made by humanity </a:t>
            </a:r>
            <a:r>
              <a:rPr lang="pl-PL" dirty="0" err="1"/>
              <a:t>during</a:t>
            </a:r>
            <a:r>
              <a:rPr lang="pl-PL" dirty="0"/>
              <a:t> </a:t>
            </a:r>
            <a:r>
              <a:rPr lang="pl-PL" dirty="0" err="1" smtClean="0"/>
              <a:t>his</a:t>
            </a:r>
            <a:r>
              <a:rPr lang="pl-PL" dirty="0" smtClean="0"/>
              <a:t> </a:t>
            </a:r>
            <a:r>
              <a:rPr lang="pl-PL" dirty="0"/>
              <a:t>lifetime, sadly, it also reflects the </a:t>
            </a:r>
            <a:r>
              <a:rPr lang="en-GB" dirty="0"/>
              <a:t>hubris, the </a:t>
            </a:r>
            <a:r>
              <a:rPr lang="pl-PL" dirty="0"/>
              <a:t>blind ambition and </a:t>
            </a:r>
            <a:r>
              <a:rPr lang="en-GB" dirty="0"/>
              <a:t>the </a:t>
            </a:r>
            <a:r>
              <a:rPr lang="pl-PL" dirty="0"/>
              <a:t>failings of humanity.</a:t>
            </a:r>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052736"/>
            <a:ext cx="8496000" cy="456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lstStyle/>
          <a:p>
            <a:r>
              <a:rPr lang="pl-PL" dirty="0"/>
              <a:t>Fritz was a German </a:t>
            </a:r>
            <a:r>
              <a:rPr lang="pl-PL" dirty="0" err="1"/>
              <a:t>Jew</a:t>
            </a:r>
            <a:r>
              <a:rPr lang="pl-PL" dirty="0"/>
              <a:t> </a:t>
            </a:r>
            <a:r>
              <a:rPr lang="pl-PL" dirty="0" err="1"/>
              <a:t>who</a:t>
            </a:r>
            <a:r>
              <a:rPr lang="pl-PL" dirty="0"/>
              <a:t> </a:t>
            </a:r>
            <a:r>
              <a:rPr lang="pl-PL" dirty="0" err="1"/>
              <a:t>ultimately</a:t>
            </a:r>
            <a:r>
              <a:rPr lang="pl-PL" dirty="0"/>
              <a:t> </a:t>
            </a:r>
            <a:r>
              <a:rPr lang="pl-PL" dirty="0" err="1"/>
              <a:t>rejected</a:t>
            </a:r>
            <a:r>
              <a:rPr lang="pl-PL" dirty="0"/>
              <a:t> </a:t>
            </a:r>
            <a:r>
              <a:rPr lang="pl-PL" dirty="0" err="1"/>
              <a:t>Judaism</a:t>
            </a:r>
            <a:r>
              <a:rPr lang="pl-PL" dirty="0"/>
              <a:t> and </a:t>
            </a:r>
            <a:r>
              <a:rPr lang="pl-PL" dirty="0" err="1"/>
              <a:t>converted</a:t>
            </a:r>
            <a:r>
              <a:rPr lang="pl-PL" dirty="0"/>
              <a:t> to </a:t>
            </a:r>
            <a:r>
              <a:rPr lang="pl-PL" dirty="0" err="1"/>
              <a:t>Lutheranism</a:t>
            </a:r>
            <a:r>
              <a:rPr lang="pl-PL" dirty="0"/>
              <a:t>. </a:t>
            </a:r>
          </a:p>
          <a:p>
            <a:r>
              <a:rPr lang="pl-PL" dirty="0"/>
              <a:t>He was a </a:t>
            </a:r>
            <a:r>
              <a:rPr lang="pl-PL" dirty="0" err="1"/>
              <a:t>brilliant</a:t>
            </a:r>
            <a:r>
              <a:rPr lang="pl-PL" dirty="0"/>
              <a:t> </a:t>
            </a:r>
            <a:r>
              <a:rPr lang="pl-PL" dirty="0" err="1"/>
              <a:t>chemist</a:t>
            </a:r>
            <a:r>
              <a:rPr lang="pl-PL" dirty="0"/>
              <a:t> </a:t>
            </a:r>
            <a:r>
              <a:rPr lang="pl-PL" dirty="0" err="1"/>
              <a:t>who</a:t>
            </a:r>
            <a:r>
              <a:rPr lang="pl-PL" dirty="0"/>
              <a:t> </a:t>
            </a:r>
            <a:r>
              <a:rPr lang="pl-PL" dirty="0" err="1"/>
              <a:t>focused</a:t>
            </a:r>
            <a:r>
              <a:rPr lang="pl-PL" dirty="0"/>
              <a:t> on the </a:t>
            </a:r>
            <a:r>
              <a:rPr lang="pl-PL" dirty="0" err="1"/>
              <a:t>great</a:t>
            </a:r>
            <a:r>
              <a:rPr lang="pl-PL" dirty="0"/>
              <a:t> </a:t>
            </a:r>
            <a:r>
              <a:rPr lang="pl-PL" dirty="0" err="1"/>
              <a:t>issues</a:t>
            </a:r>
            <a:r>
              <a:rPr lang="pl-PL" dirty="0"/>
              <a:t> of the </a:t>
            </a:r>
            <a:r>
              <a:rPr lang="pl-PL" dirty="0" err="1"/>
              <a:t>day</a:t>
            </a:r>
            <a:r>
              <a:rPr lang="pl-PL" dirty="0"/>
              <a:t>.</a:t>
            </a:r>
          </a:p>
          <a:p>
            <a:r>
              <a:rPr lang="pl-PL" dirty="0"/>
              <a:t>The problem of </a:t>
            </a:r>
            <a:r>
              <a:rPr lang="pl-PL" dirty="0" err="1"/>
              <a:t>nitrogen</a:t>
            </a:r>
            <a:r>
              <a:rPr lang="pl-PL" dirty="0"/>
              <a:t> </a:t>
            </a:r>
            <a:r>
              <a:rPr lang="pl-PL" dirty="0" err="1"/>
              <a:t>depletion</a:t>
            </a:r>
            <a:r>
              <a:rPr lang="pl-PL" dirty="0"/>
              <a:t> and the </a:t>
            </a:r>
            <a:r>
              <a:rPr lang="pl-PL" dirty="0" err="1"/>
              <a:t>spectre</a:t>
            </a:r>
            <a:r>
              <a:rPr lang="pl-PL" dirty="0"/>
              <a:t> of </a:t>
            </a:r>
            <a:r>
              <a:rPr lang="pl-PL" dirty="0" err="1"/>
              <a:t>crops</a:t>
            </a:r>
            <a:r>
              <a:rPr lang="pl-PL" dirty="0"/>
              <a:t> </a:t>
            </a:r>
            <a:r>
              <a:rPr lang="pl-PL" dirty="0" err="1"/>
              <a:t>failing</a:t>
            </a:r>
            <a:r>
              <a:rPr lang="pl-PL" dirty="0"/>
              <a:t> </a:t>
            </a:r>
            <a:r>
              <a:rPr lang="pl-PL" dirty="0" err="1"/>
              <a:t>all</a:t>
            </a:r>
            <a:r>
              <a:rPr lang="pl-PL" dirty="0"/>
              <a:t> </a:t>
            </a:r>
            <a:r>
              <a:rPr lang="pl-PL" dirty="0" err="1"/>
              <a:t>over</a:t>
            </a:r>
            <a:r>
              <a:rPr lang="pl-PL" dirty="0"/>
              <a:t> the </a:t>
            </a:r>
            <a:r>
              <a:rPr lang="pl-PL" dirty="0" err="1"/>
              <a:t>world</a:t>
            </a:r>
            <a:r>
              <a:rPr lang="pl-PL" dirty="0"/>
              <a:t> was </a:t>
            </a:r>
            <a:r>
              <a:rPr lang="pl-PL" dirty="0" err="1"/>
              <a:t>certainly</a:t>
            </a:r>
            <a:r>
              <a:rPr lang="pl-PL" dirty="0"/>
              <a:t> </a:t>
            </a:r>
            <a:r>
              <a:rPr lang="pl-PL" dirty="0" err="1"/>
              <a:t>worthy</a:t>
            </a:r>
            <a:r>
              <a:rPr lang="pl-PL" dirty="0"/>
              <a:t> of </a:t>
            </a:r>
            <a:r>
              <a:rPr lang="pl-PL" dirty="0" err="1" smtClean="0"/>
              <a:t>his</a:t>
            </a:r>
            <a:r>
              <a:rPr lang="pl-PL" dirty="0" smtClean="0"/>
              <a:t> </a:t>
            </a:r>
            <a:r>
              <a:rPr lang="pl-PL" dirty="0" err="1"/>
              <a:t>attention</a:t>
            </a:r>
            <a:r>
              <a:rPr lang="pl-PL" dirty="0"/>
              <a:t>.</a:t>
            </a:r>
          </a:p>
          <a:p>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980728"/>
            <a:ext cx="8928991"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lnSpcReduction="10000"/>
          </a:bodyPr>
          <a:lstStyle/>
          <a:p>
            <a:r>
              <a:rPr lang="pl-PL" dirty="0" err="1"/>
              <a:t>Ironically</a:t>
            </a:r>
            <a:r>
              <a:rPr lang="pl-PL" dirty="0"/>
              <a:t>, </a:t>
            </a:r>
            <a:r>
              <a:rPr lang="pl-PL" dirty="0" err="1"/>
              <a:t>there</a:t>
            </a:r>
            <a:r>
              <a:rPr lang="pl-PL" dirty="0"/>
              <a:t> was no </a:t>
            </a:r>
            <a:r>
              <a:rPr lang="pl-PL" dirty="0" err="1"/>
              <a:t>shortage</a:t>
            </a:r>
            <a:r>
              <a:rPr lang="pl-PL" dirty="0"/>
              <a:t> of </a:t>
            </a:r>
            <a:r>
              <a:rPr lang="pl-PL" dirty="0" err="1"/>
              <a:t>Nitrogen</a:t>
            </a:r>
            <a:r>
              <a:rPr lang="pl-PL" dirty="0"/>
              <a:t> in the </a:t>
            </a:r>
            <a:r>
              <a:rPr lang="pl-PL" dirty="0" err="1"/>
              <a:t>world</a:t>
            </a:r>
            <a:r>
              <a:rPr lang="pl-PL" dirty="0"/>
              <a:t>.</a:t>
            </a:r>
          </a:p>
          <a:p>
            <a:r>
              <a:rPr lang="pl-PL" dirty="0"/>
              <a:t>Most of the </a:t>
            </a:r>
            <a:r>
              <a:rPr lang="pl-PL" dirty="0" err="1"/>
              <a:t>air</a:t>
            </a:r>
            <a:r>
              <a:rPr lang="pl-PL" dirty="0"/>
              <a:t> </a:t>
            </a:r>
            <a:r>
              <a:rPr lang="pl-PL" dirty="0" err="1"/>
              <a:t>that</a:t>
            </a:r>
            <a:r>
              <a:rPr lang="pl-PL" dirty="0"/>
              <a:t> </a:t>
            </a:r>
            <a:r>
              <a:rPr lang="pl-PL" dirty="0" err="1"/>
              <a:t>you</a:t>
            </a:r>
            <a:r>
              <a:rPr lang="pl-PL" dirty="0"/>
              <a:t> </a:t>
            </a:r>
            <a:r>
              <a:rPr lang="pl-PL" dirty="0" err="1"/>
              <a:t>breathe</a:t>
            </a:r>
            <a:r>
              <a:rPr lang="pl-PL" dirty="0"/>
              <a:t> </a:t>
            </a:r>
            <a:r>
              <a:rPr lang="pl-PL" dirty="0" err="1"/>
              <a:t>is</a:t>
            </a:r>
            <a:r>
              <a:rPr lang="pl-PL" dirty="0"/>
              <a:t> </a:t>
            </a:r>
            <a:r>
              <a:rPr lang="pl-PL" dirty="0" err="1"/>
              <a:t>made</a:t>
            </a:r>
            <a:r>
              <a:rPr lang="pl-PL" dirty="0"/>
              <a:t> </a:t>
            </a:r>
            <a:r>
              <a:rPr lang="pl-PL" dirty="0" err="1"/>
              <a:t>up</a:t>
            </a:r>
            <a:r>
              <a:rPr lang="pl-PL" dirty="0"/>
              <a:t> of </a:t>
            </a:r>
            <a:r>
              <a:rPr lang="pl-PL" dirty="0" err="1"/>
              <a:t>Nitrogen</a:t>
            </a:r>
            <a:r>
              <a:rPr lang="pl-PL" dirty="0"/>
              <a:t> </a:t>
            </a:r>
            <a:r>
              <a:rPr lang="pl-PL" dirty="0" err="1"/>
              <a:t>molecules</a:t>
            </a:r>
            <a:r>
              <a:rPr lang="pl-PL" dirty="0"/>
              <a:t> (N2).</a:t>
            </a:r>
          </a:p>
          <a:p>
            <a:r>
              <a:rPr lang="pl-PL" dirty="0"/>
              <a:t>In a </a:t>
            </a:r>
            <a:r>
              <a:rPr lang="pl-PL" dirty="0" err="1"/>
              <a:t>similar</a:t>
            </a:r>
            <a:r>
              <a:rPr lang="pl-PL" dirty="0"/>
              <a:t> </a:t>
            </a:r>
            <a:r>
              <a:rPr lang="pl-PL" dirty="0" err="1"/>
              <a:t>way</a:t>
            </a:r>
            <a:r>
              <a:rPr lang="pl-PL" dirty="0"/>
              <a:t>, </a:t>
            </a:r>
            <a:r>
              <a:rPr lang="pl-PL" dirty="0" err="1"/>
              <a:t>there</a:t>
            </a:r>
            <a:r>
              <a:rPr lang="pl-PL" dirty="0"/>
              <a:t> </a:t>
            </a:r>
            <a:r>
              <a:rPr lang="pl-PL" dirty="0" err="1"/>
              <a:t>is</a:t>
            </a:r>
            <a:r>
              <a:rPr lang="pl-PL" dirty="0"/>
              <a:t> no </a:t>
            </a:r>
            <a:r>
              <a:rPr lang="pl-PL" dirty="0" err="1"/>
              <a:t>shortage</a:t>
            </a:r>
            <a:r>
              <a:rPr lang="pl-PL" dirty="0"/>
              <a:t> of </a:t>
            </a:r>
            <a:r>
              <a:rPr lang="pl-PL" dirty="0" err="1"/>
              <a:t>water</a:t>
            </a:r>
            <a:r>
              <a:rPr lang="pl-PL" dirty="0"/>
              <a:t> in the </a:t>
            </a:r>
            <a:r>
              <a:rPr lang="pl-PL" dirty="0" err="1"/>
              <a:t>world</a:t>
            </a:r>
            <a:r>
              <a:rPr lang="pl-PL" dirty="0"/>
              <a:t>, the problem </a:t>
            </a:r>
            <a:r>
              <a:rPr lang="pl-PL" dirty="0" err="1"/>
              <a:t>is</a:t>
            </a:r>
            <a:r>
              <a:rPr lang="pl-PL" dirty="0"/>
              <a:t> </a:t>
            </a:r>
            <a:r>
              <a:rPr lang="pl-PL" dirty="0" err="1"/>
              <a:t>that</a:t>
            </a:r>
            <a:r>
              <a:rPr lang="pl-PL" dirty="0"/>
              <a:t> the </a:t>
            </a:r>
            <a:r>
              <a:rPr lang="pl-PL" dirty="0" err="1"/>
              <a:t>vast</a:t>
            </a:r>
            <a:r>
              <a:rPr lang="pl-PL" dirty="0"/>
              <a:t> </a:t>
            </a:r>
            <a:r>
              <a:rPr lang="pl-PL" dirty="0" err="1"/>
              <a:t>majority</a:t>
            </a:r>
            <a:r>
              <a:rPr lang="pl-PL" dirty="0"/>
              <a:t> of the </a:t>
            </a:r>
            <a:r>
              <a:rPr lang="pl-PL" dirty="0" err="1"/>
              <a:t>water</a:t>
            </a:r>
            <a:r>
              <a:rPr lang="pl-PL" dirty="0"/>
              <a:t> on Earth </a:t>
            </a:r>
            <a:r>
              <a:rPr lang="pl-PL" dirty="0" err="1"/>
              <a:t>is</a:t>
            </a:r>
            <a:r>
              <a:rPr lang="pl-PL" dirty="0"/>
              <a:t> </a:t>
            </a:r>
            <a:r>
              <a:rPr lang="pl-PL" dirty="0" err="1"/>
              <a:t>inaccessible</a:t>
            </a:r>
            <a:r>
              <a:rPr lang="pl-PL" dirty="0"/>
              <a:t>, </a:t>
            </a:r>
            <a:r>
              <a:rPr lang="pl-PL" dirty="0" err="1"/>
              <a:t>it</a:t>
            </a:r>
            <a:r>
              <a:rPr lang="pl-PL" dirty="0"/>
              <a:t> </a:t>
            </a:r>
            <a:r>
              <a:rPr lang="pl-PL" dirty="0" err="1"/>
              <a:t>has</a:t>
            </a:r>
            <a:r>
              <a:rPr lang="pl-PL" dirty="0"/>
              <a:t> </a:t>
            </a:r>
            <a:r>
              <a:rPr lang="pl-PL" dirty="0" err="1"/>
              <a:t>been</a:t>
            </a:r>
            <a:r>
              <a:rPr lang="pl-PL" dirty="0"/>
              <a:t> </a:t>
            </a:r>
            <a:r>
              <a:rPr lang="pl-PL" dirty="0" err="1"/>
              <a:t>contaminated</a:t>
            </a:r>
            <a:r>
              <a:rPr lang="pl-PL" dirty="0"/>
              <a:t> by salt </a:t>
            </a:r>
            <a:r>
              <a:rPr lang="pl-PL" dirty="0" err="1"/>
              <a:t>over</a:t>
            </a:r>
            <a:r>
              <a:rPr lang="pl-PL" dirty="0"/>
              <a:t> the millennia.</a:t>
            </a:r>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464" y="260648"/>
            <a:ext cx="8352000" cy="6409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lstStyle/>
          <a:p>
            <a:r>
              <a:rPr lang="en-GB" dirty="0"/>
              <a:t>You may be wondering why plants don’t just breathe in this nitrogen and use it to grow, just as they do with carbon dioxide.</a:t>
            </a:r>
          </a:p>
          <a:p>
            <a:r>
              <a:rPr lang="en-GB" dirty="0"/>
              <a:t>The problem is that the bonds between the nitrogen atoms are very strong, only a very small number of bacteria within the soil have evolved to break these bonds and they do so at an incredibly low rate.</a:t>
            </a:r>
          </a:p>
          <a:p>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472" y="413935"/>
            <a:ext cx="8352000" cy="5679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a:t>Fritz may have been inspired by nature, as many scientists are.</a:t>
            </a:r>
          </a:p>
          <a:p>
            <a:r>
              <a:rPr lang="en-GB" dirty="0"/>
              <a:t>He realized that catalysts were the key to solving the problem.</a:t>
            </a:r>
          </a:p>
          <a:p>
            <a:r>
              <a:rPr lang="en-GB" dirty="0"/>
              <a:t>Catalysts are the miracle proteins of nature, the enzymes within our bodies enable us to digest food and extract energy from it at incredibly low temperatures.</a:t>
            </a:r>
          </a:p>
          <a:p>
            <a:r>
              <a:rPr lang="en-GB" dirty="0"/>
              <a:t>In short, they lower the energy required to break chemical bonds.</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764703"/>
            <a:ext cx="8208000" cy="5138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a:bodyPr>
          <a:lstStyle/>
          <a:p>
            <a:r>
              <a:rPr lang="en-GB" dirty="0"/>
              <a:t>Fritz used an artificial catalyst, a rare metal and a combination of high pressures and high temperatures.</a:t>
            </a:r>
          </a:p>
          <a:p>
            <a:r>
              <a:rPr lang="en-GB" dirty="0"/>
              <a:t>Finally, after five years of hard work, the glorious day arrived, about a tablespoon full of a clear liquid that smelt like urine dribbled out of </a:t>
            </a:r>
            <a:r>
              <a:rPr lang="en-GB" dirty="0" smtClean="0"/>
              <a:t>his </a:t>
            </a:r>
            <a:r>
              <a:rPr lang="en-GB" dirty="0"/>
              <a:t>apparatus.</a:t>
            </a:r>
          </a:p>
          <a:p>
            <a:r>
              <a:rPr lang="en-GB" dirty="0"/>
              <a:t>He had made ammonia from nitrogen gas, liquid ammonia can be used to make nitrogen fertilizer.</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764703"/>
            <a:ext cx="8496000" cy="5660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lnSpcReduction="10000"/>
          </a:bodyPr>
          <a:lstStyle/>
          <a:p>
            <a:r>
              <a:rPr lang="en-GB" dirty="0"/>
              <a:t>He had effectively solved the problem of world hunger, there will never be a shortage of nitrogen in the air!</a:t>
            </a:r>
          </a:p>
          <a:p>
            <a:r>
              <a:rPr lang="en-GB" dirty="0"/>
              <a:t>It is little wonder that the normally reserved and Germanic scientist ran around the building announcing </a:t>
            </a:r>
            <a:r>
              <a:rPr lang="en-GB" dirty="0" smtClean="0"/>
              <a:t>his </a:t>
            </a:r>
            <a:r>
              <a:rPr lang="en-GB" dirty="0"/>
              <a:t>discovery!</a:t>
            </a:r>
          </a:p>
          <a:p>
            <a:r>
              <a:rPr lang="en-GB" dirty="0"/>
              <a:t>Within a few short years, </a:t>
            </a:r>
            <a:r>
              <a:rPr lang="en-GB" dirty="0" smtClean="0"/>
              <a:t>his </a:t>
            </a:r>
            <a:r>
              <a:rPr lang="en-GB" dirty="0"/>
              <a:t>process was used to produce nitrogen fertilizer on an industrial scale.</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548680"/>
            <a:ext cx="8352000" cy="560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a:t>Then the First World War broke out.</a:t>
            </a:r>
          </a:p>
          <a:p>
            <a:r>
              <a:rPr lang="en-GB" dirty="0"/>
              <a:t>Fritz was a nationalist, that is hardly surprising as the country of </a:t>
            </a:r>
            <a:r>
              <a:rPr lang="en-GB" dirty="0" smtClean="0"/>
              <a:t>his </a:t>
            </a:r>
            <a:r>
              <a:rPr lang="en-GB" dirty="0"/>
              <a:t>birth had been good to him, </a:t>
            </a:r>
            <a:r>
              <a:rPr lang="en-GB" dirty="0" smtClean="0"/>
              <a:t>his </a:t>
            </a:r>
            <a:r>
              <a:rPr lang="en-GB" dirty="0"/>
              <a:t>family had prospered and he had been given the opportunity to study in some fine institutions.</a:t>
            </a:r>
          </a:p>
          <a:p>
            <a:r>
              <a:rPr lang="en-GB" dirty="0"/>
              <a:t>It would be a mistake to assume that Fritz Haber was a stereotypical naïve scientist, he had served in the German Army like almost every other able bodied German man, he welcomed the outbreak of war, as did many other Europeans.</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64048"/>
            <a:ext cx="8496000" cy="6577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a:t>The Imperial German Army had a big problem in 1914, its entire strategy was based on the premise that efficient mobilization and superior tactics would ensure a quick victory; first against France and Britain, and then victory against Russia would surely follow.</a:t>
            </a:r>
          </a:p>
          <a:p>
            <a:r>
              <a:rPr lang="en-GB" dirty="0"/>
              <a:t>This great victory never materialized, instead Germany faced a long war on two fronts.</a:t>
            </a:r>
          </a:p>
          <a:p>
            <a:r>
              <a:rPr lang="en-GB" dirty="0"/>
              <a:t>Worse still, the trench system made a quick breakthrough almost impossible.</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4664"/>
            <a:ext cx="8208000" cy="615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a:t>A combination of deep trenches, machine guns and artillery gave the defending army a huge advantage in the First World War.</a:t>
            </a:r>
          </a:p>
          <a:p>
            <a:r>
              <a:rPr lang="en-GB" dirty="0"/>
              <a:t>Every military strategist was obsessed with breaking the trench system and ending the war.</a:t>
            </a:r>
          </a:p>
          <a:p>
            <a:r>
              <a:rPr lang="en-GB" dirty="0"/>
              <a:t>Fritz Haber was certainly a strategic thinker, he solved the problem of supplying sufficient bullets and shells to keep Germany in the war.</a:t>
            </a:r>
          </a:p>
          <a:p>
            <a:r>
              <a:rPr lang="en-GB" dirty="0"/>
              <a:t>The Royal Navy had cut Germany off from natural sources of nitrates in South America, these nitrates were required to make explosives.</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464" y="522669"/>
            <a:ext cx="8352000" cy="521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a:t>Just as Fritz had used </a:t>
            </a:r>
            <a:r>
              <a:rPr lang="en-GB" dirty="0" smtClean="0"/>
              <a:t>his </a:t>
            </a:r>
            <a:r>
              <a:rPr lang="en-GB" dirty="0"/>
              <a:t>intellect to make bread from the air to feed millions, he applied himself to the problem of making explosives from the air for the sake of killing millions.</a:t>
            </a:r>
          </a:p>
          <a:p>
            <a:r>
              <a:rPr lang="en-GB" dirty="0"/>
              <a:t>He was soon successful, nitrogen fertilizers are actually explosives, but luckily they are not volatile so they are quite safe to use under normal conditions.</a:t>
            </a:r>
          </a:p>
          <a:p>
            <a:r>
              <a:rPr lang="en-GB" dirty="0"/>
              <a:t>The great energy stored in the nitrogen bonds is suddenly released when a bomb explodes or a bullet is fired.</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6464" y="188960"/>
            <a:ext cx="8352000" cy="633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a:t>Thanks to Fritz, Germany could now defend herself but breaking the infamous trench system was another matter.</a:t>
            </a:r>
          </a:p>
          <a:p>
            <a:r>
              <a:rPr lang="en-GB" dirty="0"/>
              <a:t>The chemist was certain that the use of poisonous gas in sufficient quantities would end the war quickly.</a:t>
            </a:r>
          </a:p>
          <a:p>
            <a:r>
              <a:rPr lang="en-GB" dirty="0"/>
              <a:t>He chose chlorine because it is simple to manufacture and safe to transport, it is also far heavier than air so it would have the effect of forcing enemy soldiers out of their trenches.</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464" y="705992"/>
            <a:ext cx="8352000" cy="5171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lnSpcReduction="10000"/>
          </a:bodyPr>
          <a:lstStyle/>
          <a:p>
            <a:r>
              <a:rPr lang="en-GB" dirty="0"/>
              <a:t>Naturally, some of Fritz Haber’s colleagues objected.</a:t>
            </a:r>
          </a:p>
          <a:p>
            <a:r>
              <a:rPr lang="en-GB" dirty="0"/>
              <a:t>The use of poisonous gases in war had been banned, the inhalation of a sufficient amount of chlorine gas results in a terrible death which is similar to drowning or, even worse, it produces unbearable suffering in the victim if they are unlucky enough to survive a gas attack.</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48679"/>
            <a:ext cx="8208000" cy="5681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lstStyle/>
          <a:p>
            <a:r>
              <a:rPr lang="en-GB" dirty="0"/>
              <a:t>Fritz Haber reasoned that gas attacks killed enemy soldiers rather than wounding them, also, a shorter war would cause fewer casualties.</a:t>
            </a:r>
          </a:p>
          <a:p>
            <a:r>
              <a:rPr lang="en-GB" dirty="0"/>
              <a:t>It would appear that </a:t>
            </a:r>
            <a:r>
              <a:rPr lang="en-GB" dirty="0" smtClean="0"/>
              <a:t>his </a:t>
            </a:r>
            <a:r>
              <a:rPr lang="en-GB" dirty="0"/>
              <a:t>wife disagreed, she shot herself in the chest and later died from </a:t>
            </a:r>
            <a:r>
              <a:rPr lang="en-GB" dirty="0" smtClean="0"/>
              <a:t>her </a:t>
            </a:r>
            <a:r>
              <a:rPr lang="en-GB" dirty="0"/>
              <a:t>wounds shortly after Fritz supervised the world’s first gas attack.</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42237"/>
            <a:ext cx="8352000" cy="6265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a:bodyPr>
          <a:lstStyle/>
          <a:p>
            <a:r>
              <a:rPr lang="en-GB" dirty="0"/>
              <a:t>Fritz failed to win the war for Germany, he also failed to extract gold from seawater in economically viable quantities in order to save Germany from bankruptcy.</a:t>
            </a:r>
          </a:p>
          <a:p>
            <a:r>
              <a:rPr lang="en-GB" dirty="0"/>
              <a:t>After the war, he continued to develop poisonous gases, although it must be pointed out that he had paid great attention to developing an effective gas mask during the First World War, he was not completely callous.</a:t>
            </a:r>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40865"/>
            <a:ext cx="8208000" cy="5480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97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solidFill>
                  <a:prstClr val="black"/>
                </a:solidFill>
              </a:rPr>
              <a:t>Fritz Haber</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a:t>Unfortunately for him, the Nazis were completely callous and Fritz resigned from </a:t>
            </a:r>
            <a:r>
              <a:rPr lang="en-GB" dirty="0" smtClean="0"/>
              <a:t>his </a:t>
            </a:r>
            <a:r>
              <a:rPr lang="en-GB" dirty="0"/>
              <a:t>position when </a:t>
            </a:r>
            <a:r>
              <a:rPr lang="en-GB" dirty="0" smtClean="0"/>
              <a:t>his </a:t>
            </a:r>
            <a:r>
              <a:rPr lang="en-GB" dirty="0"/>
              <a:t>fellow scientists were persecuted.</a:t>
            </a:r>
          </a:p>
          <a:p>
            <a:r>
              <a:rPr lang="en-GB" dirty="0"/>
              <a:t>Ironically, a pesticide called Zyklon A that had been developed by </a:t>
            </a:r>
            <a:r>
              <a:rPr lang="en-GB" dirty="0" smtClean="0"/>
              <a:t>his </a:t>
            </a:r>
            <a:r>
              <a:rPr lang="en-GB" dirty="0"/>
              <a:t>institute was modified and used to poison millions.</a:t>
            </a:r>
          </a:p>
          <a:p>
            <a:r>
              <a:rPr lang="en-GB" dirty="0"/>
              <a:t>Germany will always be associated with Zyklon B but perhaps we should also think about the Fritz Haber process when we consider the history of Europe’s most powerful nation.</a:t>
            </a:r>
          </a:p>
          <a:p>
            <a:endParaRPr lang="en-GB" dirty="0"/>
          </a:p>
        </p:txBody>
      </p:sp>
    </p:spTree>
    <p:extLst>
      <p:ext uri="{BB962C8B-B14F-4D97-AF65-F5344CB8AC3E}">
        <p14:creationId xmlns:p14="http://schemas.microsoft.com/office/powerpoint/2010/main" val="21544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TotalTime>
  <Words>1540</Words>
  <Application>Microsoft Office PowerPoint</Application>
  <PresentationFormat>Pokaz na ekranie (4:3)</PresentationFormat>
  <Paragraphs>83</Paragraphs>
  <Slides>43</Slides>
  <Notes>0</Notes>
  <HiddenSlides>0</HiddenSlides>
  <MMClips>0</MMClips>
  <ScaleCrop>false</ScaleCrop>
  <HeadingPairs>
    <vt:vector size="4" baseType="variant">
      <vt:variant>
        <vt:lpstr>Motyw</vt:lpstr>
      </vt:variant>
      <vt:variant>
        <vt:i4>1</vt:i4>
      </vt:variant>
      <vt:variant>
        <vt:lpstr>Tytuły slajdów</vt:lpstr>
      </vt:variant>
      <vt:variant>
        <vt:i4>43</vt:i4>
      </vt:variant>
    </vt:vector>
  </HeadingPairs>
  <TitlesOfParts>
    <vt:vector size="44" baseType="lpstr">
      <vt:lpstr>Motyw pakietu Office</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lpstr>Prezentacja programu PowerPoint</vt:lpstr>
      <vt:lpstr>Fritz Haber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Fritz Haber</dc:title>
  <dc:creator>Jo</dc:creator>
  <cp:lastModifiedBy>Jo</cp:lastModifiedBy>
  <cp:revision>19</cp:revision>
  <dcterms:created xsi:type="dcterms:W3CDTF">2022-08-03T12:56:41Z</dcterms:created>
  <dcterms:modified xsi:type="dcterms:W3CDTF">2023-05-15T20:25:03Z</dcterms:modified>
</cp:coreProperties>
</file>