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27" r:id="rId5"/>
    <p:sldId id="260" r:id="rId6"/>
    <p:sldId id="261" r:id="rId7"/>
    <p:sldId id="262" r:id="rId8"/>
    <p:sldId id="263" r:id="rId9"/>
    <p:sldId id="264" r:id="rId10"/>
    <p:sldId id="329" r:id="rId11"/>
    <p:sldId id="266" r:id="rId12"/>
    <p:sldId id="268" r:id="rId13"/>
    <p:sldId id="328" r:id="rId14"/>
    <p:sldId id="270" r:id="rId15"/>
    <p:sldId id="271" r:id="rId16"/>
    <p:sldId id="272" r:id="rId17"/>
    <p:sldId id="273" r:id="rId18"/>
    <p:sldId id="274" r:id="rId19"/>
    <p:sldId id="275" r:id="rId20"/>
    <p:sldId id="276" r:id="rId21"/>
    <p:sldId id="331" r:id="rId22"/>
    <p:sldId id="277" r:id="rId23"/>
    <p:sldId id="330" r:id="rId24"/>
    <p:sldId id="278" r:id="rId25"/>
    <p:sldId id="279" r:id="rId26"/>
    <p:sldId id="280" r:id="rId27"/>
    <p:sldId id="281" r:id="rId28"/>
    <p:sldId id="282" r:id="rId29"/>
    <p:sldId id="283" r:id="rId30"/>
    <p:sldId id="284" r:id="rId31"/>
    <p:sldId id="285" r:id="rId32"/>
    <p:sldId id="286" r:id="rId33"/>
    <p:sldId id="288" r:id="rId34"/>
    <p:sldId id="332" r:id="rId35"/>
    <p:sldId id="289" r:id="rId36"/>
    <p:sldId id="290" r:id="rId37"/>
    <p:sldId id="291" r:id="rId38"/>
    <p:sldId id="292" r:id="rId39"/>
    <p:sldId id="294" r:id="rId40"/>
    <p:sldId id="295" r:id="rId41"/>
    <p:sldId id="296" r:id="rId42"/>
    <p:sldId id="297" r:id="rId43"/>
    <p:sldId id="333" r:id="rId44"/>
    <p:sldId id="298" r:id="rId45"/>
    <p:sldId id="299" r:id="rId46"/>
    <p:sldId id="30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F4BD5FB2-70FB-4EFB-B3B8-B71D92FD2666}" type="datetimeFigureOut">
              <a:rPr lang="en-GB" smtClean="0"/>
              <a:t>13/01/2021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2953285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F4BD5FB2-70FB-4EFB-B3B8-B71D92FD2666}" type="datetimeFigureOut">
              <a:rPr lang="en-GB" smtClean="0"/>
              <a:t>13/01/2021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2573461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F4BD5FB2-70FB-4EFB-B3B8-B71D92FD2666}" type="datetimeFigureOut">
              <a:rPr lang="en-GB" smtClean="0"/>
              <a:t>13/01/2021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3040085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F4BD5FB2-70FB-4EFB-B3B8-B71D92FD2666}" type="datetimeFigureOut">
              <a:rPr lang="en-GB" smtClean="0"/>
              <a:t>13/01/2021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3890354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F4BD5FB2-70FB-4EFB-B3B8-B71D92FD2666}" type="datetimeFigureOut">
              <a:rPr lang="en-GB" smtClean="0"/>
              <a:t>13/01/2021</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4074582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F4BD5FB2-70FB-4EFB-B3B8-B71D92FD2666}" type="datetimeFigureOut">
              <a:rPr lang="en-GB" smtClean="0"/>
              <a:t>13/01/2021</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2868181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F4BD5FB2-70FB-4EFB-B3B8-B71D92FD2666}" type="datetimeFigureOut">
              <a:rPr lang="en-GB" smtClean="0"/>
              <a:t>13/01/2021</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2437489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F4BD5FB2-70FB-4EFB-B3B8-B71D92FD2666}" type="datetimeFigureOut">
              <a:rPr lang="en-GB" smtClean="0"/>
              <a:t>13/01/2021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636026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F4BD5FB2-70FB-4EFB-B3B8-B71D92FD2666}" type="datetimeFigureOut">
              <a:rPr lang="en-GB" smtClean="0"/>
              <a:t>13/01/2021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1866419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F4BD5FB2-70FB-4EFB-B3B8-B71D92FD2666}" type="datetimeFigureOut">
              <a:rPr lang="en-GB" smtClean="0"/>
              <a:t>13/01/2021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818427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F4BD5FB2-70FB-4EFB-B3B8-B71D92FD2666}" type="datetimeFigureOut">
              <a:rPr lang="en-GB" smtClean="0"/>
              <a:t>13/01/2021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602BEA70-E110-44AC-8339-FD541D67A308}" type="slidenum">
              <a:rPr lang="en-GB" smtClean="0"/>
              <a:t>‹#›</a:t>
            </a:fld>
            <a:endParaRPr lang="en-GB"/>
          </a:p>
        </p:txBody>
      </p:sp>
    </p:spTree>
    <p:extLst>
      <p:ext uri="{BB962C8B-B14F-4D97-AF65-F5344CB8AC3E}">
        <p14:creationId xmlns:p14="http://schemas.microsoft.com/office/powerpoint/2010/main" val="2665971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BD5FB2-70FB-4EFB-B3B8-B71D92FD2666}" type="datetimeFigureOut">
              <a:rPr lang="en-GB" smtClean="0"/>
              <a:t>13/01/2021</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2BEA70-E110-44AC-8339-FD541D67A308}" type="slidenum">
              <a:rPr lang="en-GB" smtClean="0"/>
              <a:t>‹#›</a:t>
            </a:fld>
            <a:endParaRPr lang="en-GB"/>
          </a:p>
        </p:txBody>
      </p:sp>
    </p:spTree>
    <p:extLst>
      <p:ext uri="{BB962C8B-B14F-4D97-AF65-F5344CB8AC3E}">
        <p14:creationId xmlns:p14="http://schemas.microsoft.com/office/powerpoint/2010/main" val="1861890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Secret Weapons</a:t>
            </a:r>
            <a:endParaRPr lang="en-GB" dirty="0"/>
          </a:p>
        </p:txBody>
      </p:sp>
      <p:sp>
        <p:nvSpPr>
          <p:cNvPr id="3" name="Podtytuł 2"/>
          <p:cNvSpPr>
            <a:spLocks noGrp="1"/>
          </p:cNvSpPr>
          <p:nvPr>
            <p:ph type="subTitle" idx="1"/>
          </p:nvPr>
        </p:nvSpPr>
        <p:spPr/>
        <p:txBody>
          <a:bodyPr/>
          <a:lstStyle/>
          <a:p>
            <a:r>
              <a:rPr lang="en-GB" dirty="0" smtClean="0"/>
              <a:t>How the Japanese planned to defeat the United States of America</a:t>
            </a:r>
            <a:endParaRPr lang="en-GB" dirty="0"/>
          </a:p>
        </p:txBody>
      </p:sp>
    </p:spTree>
    <p:extLst>
      <p:ext uri="{BB962C8B-B14F-4D97-AF65-F5344CB8AC3E}">
        <p14:creationId xmlns:p14="http://schemas.microsoft.com/office/powerpoint/2010/main" val="3711359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ile:China Roman Empire Locator.png - Wikimedia Comm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171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There have been many empires throughout human history.</a:t>
            </a:r>
          </a:p>
          <a:p>
            <a:r>
              <a:rPr lang="en-GB" dirty="0" smtClean="0"/>
              <a:t>Can you name one?</a:t>
            </a:r>
          </a:p>
          <a:p>
            <a:r>
              <a:rPr lang="en-GB" dirty="0" smtClean="0"/>
              <a:t>In a typical case, they spread like weeds or fungi, they reach a certain limit, they often prosper</a:t>
            </a:r>
            <a:r>
              <a:rPr lang="en-GB" dirty="0"/>
              <a:t> </a:t>
            </a:r>
            <a:r>
              <a:rPr lang="en-GB" dirty="0" smtClean="0"/>
              <a:t>but they always stagnate and decline.</a:t>
            </a:r>
          </a:p>
          <a:p>
            <a:r>
              <a:rPr lang="en-GB" dirty="0" smtClean="0"/>
              <a:t>Sometimes they implode in a spectacular fashion, the rise and fall of the Japanese Empire was especially dramatic.</a:t>
            </a:r>
          </a:p>
          <a:p>
            <a:endParaRPr lang="en-GB" dirty="0"/>
          </a:p>
        </p:txBody>
      </p:sp>
    </p:spTree>
    <p:extLst>
      <p:ext uri="{BB962C8B-B14F-4D97-AF65-F5344CB8AC3E}">
        <p14:creationId xmlns:p14="http://schemas.microsoft.com/office/powerpoint/2010/main" val="42223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apanese Aircraft Carrier Shinano | Warship, Aircraft carrier, Battle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1635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lstStyle/>
          <a:p>
            <a:r>
              <a:rPr lang="en-GB" dirty="0" smtClean="0"/>
              <a:t>The threat that Japan posed to the United States of America is perfectly summarized by the </a:t>
            </a:r>
            <a:r>
              <a:rPr lang="en-GB" i="1" dirty="0" err="1" smtClean="0"/>
              <a:t>Shinano</a:t>
            </a:r>
            <a:r>
              <a:rPr lang="en-GB" dirty="0" smtClean="0"/>
              <a:t>.</a:t>
            </a:r>
          </a:p>
          <a:p>
            <a:r>
              <a:rPr lang="en-GB" dirty="0" smtClean="0"/>
              <a:t>This ship was far bigger than any aircraft carrier that the US Navy possessed until 1954!</a:t>
            </a:r>
          </a:p>
          <a:p>
            <a:r>
              <a:rPr lang="en-GB" dirty="0" smtClean="0"/>
              <a:t>She carried a fighter aircraft called the </a:t>
            </a:r>
            <a:r>
              <a:rPr lang="en-GB" i="1" dirty="0" smtClean="0"/>
              <a:t>Zero</a:t>
            </a:r>
            <a:r>
              <a:rPr lang="en-GB" dirty="0" smtClean="0"/>
              <a:t> which was far superior to the best American fighter aircraft available in 1941.</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fter 75 years, remains of five dead Pearl Harbor sailors are identified -  The Washington Po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a:bodyPr>
          <a:lstStyle/>
          <a:p>
            <a:r>
              <a:rPr lang="en-GB" dirty="0" smtClean="0"/>
              <a:t>You have probably heard about the Japanese attack on Pearl Harbour, the main anchorage of the US Navy in the vast Pacific Ocean.</a:t>
            </a:r>
          </a:p>
          <a:p>
            <a:r>
              <a:rPr lang="en-GB" dirty="0" smtClean="0"/>
              <a:t>Why did the Japanese attack such a powerful nation at the end of 1941?</a:t>
            </a:r>
          </a:p>
          <a:p>
            <a:r>
              <a:rPr lang="en-GB" dirty="0" smtClean="0"/>
              <a:t>In short, they were provoked.</a:t>
            </a:r>
          </a:p>
          <a:p>
            <a:r>
              <a:rPr lang="en-GB" dirty="0" smtClean="0"/>
              <a:t>Japan depended on the US for oil, in 1941 they faced a stark choice.</a:t>
            </a:r>
          </a:p>
          <a:p>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Oil and War | Defense.inf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Japanese assets in the US were frozen and their oil imports were suddenly cut off.</a:t>
            </a:r>
          </a:p>
          <a:p>
            <a:r>
              <a:rPr lang="en-GB" dirty="0" smtClean="0"/>
              <a:t>The US State Department informed them that they would have to withdraw from China if they wanted any more oil.</a:t>
            </a:r>
          </a:p>
          <a:p>
            <a:r>
              <a:rPr lang="en-GB" dirty="0" smtClean="0"/>
              <a:t>The Japanese had first attacked China in 1931, this was followed by a far more ambitious invasion in 1937, they couldn’t bear the thought of retreating.</a:t>
            </a:r>
          </a:p>
          <a:p>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南太平洋海戦 Map of Japanese Empire at it's peak in 1942 | Japan, Map, His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3040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lstStyle/>
          <a:p>
            <a:r>
              <a:rPr lang="en-GB" dirty="0" smtClean="0"/>
              <a:t>The Japanese attack on Pearl Harbour was based on four assumptions:</a:t>
            </a:r>
          </a:p>
          <a:p>
            <a:r>
              <a:rPr lang="en-GB" dirty="0" smtClean="0"/>
              <a:t>(1) A massive surprise attack would eliminate the American carrier fleet in the Pacific.</a:t>
            </a:r>
          </a:p>
          <a:p>
            <a:r>
              <a:rPr lang="en-GB" dirty="0" smtClean="0"/>
              <a:t>(2) The Japanese armed forces would then have time to occupy and fortify a chain of islands in order to protect the Japanese homeland.</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lstStyle/>
          <a:p>
            <a:r>
              <a:rPr lang="en-GB" dirty="0" smtClean="0"/>
              <a:t>(3) By the time that the US recovered, they would face the terrible task of defeating a warrior race with superior technology and chains of fortified Pacific islands.</a:t>
            </a:r>
          </a:p>
          <a:p>
            <a:r>
              <a:rPr lang="en-GB" dirty="0" smtClean="0"/>
              <a:t>(4) Before the attack on Pearl Harbour the general public was against any direct US involvement in the second world war, the Japanese mistook this as a sign of weakness.</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Breaking Naval Cod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How the American Women Codebreakers of WWII Helped Win the War | History |  Smithsonian Magazin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4" name="AutoShape 8" descr="How the American Women Codebreakers of WWII Helped Win the War | History |  Smithsonian Magazin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615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36228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Unfortunately for the Japanese, the US code breakers broke their naval code in advance of the attack on Pearl Harbour.</a:t>
            </a:r>
          </a:p>
          <a:p>
            <a:r>
              <a:rPr lang="en-GB" dirty="0" smtClean="0"/>
              <a:t>It is interesting to note that the code breakers were mainly female at a time when American society was far more traditional than it is today.</a:t>
            </a:r>
          </a:p>
          <a:p>
            <a:r>
              <a:rPr lang="en-GB" dirty="0" smtClean="0"/>
              <a:t>It is still unclear why the American base was so unprepared for the Japanese attack but when it occurred all of the vital aircraft carriers were at sea.</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ow did the Americans win the Battle of Midway? Was it because of  technological superiority or intelligence superiority? - Quo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a:bodyPr>
          <a:lstStyle/>
          <a:p>
            <a:r>
              <a:rPr lang="en-GB" dirty="0" smtClean="0"/>
              <a:t>Admiral Yamamoto, the mastermind behind the attack on Pearl Harbour was devastated by the news that the attack had not succeeded.</a:t>
            </a:r>
          </a:p>
          <a:p>
            <a:r>
              <a:rPr lang="en-GB" dirty="0" smtClean="0"/>
              <a:t>He also planned the attack on Midway Island about six months later.</a:t>
            </a:r>
          </a:p>
          <a:p>
            <a:r>
              <a:rPr lang="en-GB" dirty="0" smtClean="0"/>
              <a:t>By this point in time, the Japanese had conquered a massive Pacific empire.</a:t>
            </a:r>
          </a:p>
          <a:p>
            <a:r>
              <a:rPr lang="en-GB" dirty="0" smtClean="0"/>
              <a:t>Yamamoto planned to ambush the Americans at Midway Island and sink the rest of their fleet.</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he Battle of Midway: The Complete Intelligence S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696"/>
            <a:ext cx="9144000"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Again, thanks to the efforts of American code breakers, the Japanese were outfoxed.</a:t>
            </a:r>
          </a:p>
          <a:p>
            <a:r>
              <a:rPr lang="en-GB" dirty="0" smtClean="0"/>
              <a:t>US Navy aircraft ambushed the four heavy Japanese aircraft carriers and astonishingly, they succeeded in sinking three of them over a time period of ten minutes.</a:t>
            </a:r>
          </a:p>
          <a:p>
            <a:r>
              <a:rPr lang="en-GB" dirty="0" smtClean="0"/>
              <a:t>The result of the battle was so devastating that the Japanese government tried to suppress the news of their defeat to protect the morale of the Japanese public.</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Uncovering the I-400 Class Japanese Submarine Aircraft Carriers of WW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8680"/>
            <a:ext cx="9144000" cy="5321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a:bodyPr>
          <a:lstStyle/>
          <a:p>
            <a:r>
              <a:rPr lang="en-GB" dirty="0" smtClean="0"/>
              <a:t>In 1942 Japan only had a fraction of the industrial capacity of the US.</a:t>
            </a:r>
          </a:p>
          <a:p>
            <a:r>
              <a:rPr lang="en-GB" dirty="0" smtClean="0"/>
              <a:t>They just didn’t have time to rebuild their carrier fleet.</a:t>
            </a:r>
          </a:p>
          <a:p>
            <a:r>
              <a:rPr lang="en-GB" dirty="0" smtClean="0"/>
              <a:t>Yamamoto wanted Japan to invest in a submarine unlike any that existed in the world at the time.</a:t>
            </a:r>
          </a:p>
          <a:p>
            <a:r>
              <a:rPr lang="en-GB" dirty="0" smtClean="0"/>
              <a:t>It was the last desperate gamble of Imperial Japan before the atomic bomb ended their dreams of empire in a blinding flash.</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Uncovering the I-400 Class Japanese Submarine Aircraft Carriers of WW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1" y="0"/>
            <a:ext cx="915528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1686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400 Sentoku Class Submarine - AIRCRAFT CARRIER SUBMARINE of Imperial  Japanese Navy | Imperial japanese navy, Aircraft carrier, Model warsh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ubmarine Aircraft Carri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0"/>
            <a:ext cx="70567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1402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a:bodyPr>
          <a:lstStyle/>
          <a:p>
            <a:r>
              <a:rPr lang="en-GB" dirty="0" smtClean="0"/>
              <a:t>Japanese shipyards were already experts at building huge cruiser submarines that could easily navigate around the massive Pacific Ocean.</a:t>
            </a:r>
          </a:p>
          <a:p>
            <a:r>
              <a:rPr lang="en-GB" dirty="0" smtClean="0"/>
              <a:t>Yamamoto wanted a submarine that could reach the east coast of the American continent and return to the Japanese home islands.</a:t>
            </a:r>
          </a:p>
          <a:p>
            <a:r>
              <a:rPr lang="en-GB" dirty="0" smtClean="0"/>
              <a:t>He also wanted this submarine to launch aircraft!</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Underwater Aircraft Carriers: Imperial Japan's Secret Weapon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Each I-400 would be able to launch three bombers in as little as 15 minutes, or in 30 minutes if the bombers were fitted with pontoons.</a:t>
            </a:r>
          </a:p>
          <a:p>
            <a:r>
              <a:rPr lang="en-GB" dirty="0" smtClean="0"/>
              <a:t>The bombers were specially designed to be folded up to fit inside the tiny cylindrical hanger on the deck of the submarine.</a:t>
            </a:r>
          </a:p>
          <a:p>
            <a:r>
              <a:rPr lang="en-GB" dirty="0" smtClean="0"/>
              <a:t>The submarine would be equipped with a hydrophone, periscopes and radar so that she could hide from American ships. </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ile:Man High Castle (TV Series) map.svg - Wikimedia Comm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lstStyle/>
          <a:p>
            <a:r>
              <a:rPr lang="en-GB" dirty="0" smtClean="0"/>
              <a:t>The I-400 was the perfect stealth weapon, it was sure to spread terror throughout the big American cities on both the east and west coasts.</a:t>
            </a:r>
          </a:p>
          <a:p>
            <a:r>
              <a:rPr lang="en-GB" dirty="0" smtClean="0"/>
              <a:t>Ambitious plans were drawn up to make 18 of the vessels.</a:t>
            </a:r>
          </a:p>
          <a:p>
            <a:r>
              <a:rPr lang="en-GB" dirty="0" smtClean="0"/>
              <a:t>Once again, the Japanese plans were ruined by the efforts of the codebreakers.</a:t>
            </a:r>
          </a:p>
          <a:p>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soroku Yamamoto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32656"/>
            <a:ext cx="6408712"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Yamamoto’s aircraft was shot down before the ambitious I-400 plan could be put into effect.</a:t>
            </a:r>
          </a:p>
          <a:p>
            <a:r>
              <a:rPr lang="en-GB" dirty="0" smtClean="0"/>
              <a:t>The effect on Japanese fighting morale was terrible.</a:t>
            </a:r>
          </a:p>
          <a:p>
            <a:r>
              <a:rPr lang="en-GB" dirty="0" smtClean="0"/>
              <a:t>Yamamoto had a godlike status that can only be compared to the status of Alexander the Great.</a:t>
            </a:r>
          </a:p>
          <a:p>
            <a:r>
              <a:rPr lang="en-GB" dirty="0" smtClean="0"/>
              <a:t>Without his unifying leadership, the Japanese leaders squabbled and procrastinated.</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ntiwar.com — Unit 731: How Leaders of Japan's WWII Germ Warfare Unit Ended  Up Working for the US – Brett Wilki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lstStyle/>
          <a:p>
            <a:r>
              <a:rPr lang="en-GB" dirty="0" smtClean="0"/>
              <a:t>The I – 400 project was scaled back to just five submarines.</a:t>
            </a:r>
          </a:p>
          <a:p>
            <a:r>
              <a:rPr lang="en-GB" dirty="0" smtClean="0"/>
              <a:t>By the summer of 1945, just three had been built and two of them put to sea in a desperate attempt to avoid absolute defeat.</a:t>
            </a:r>
          </a:p>
          <a:p>
            <a:r>
              <a:rPr lang="en-GB" dirty="0" smtClean="0"/>
              <a:t>Despite the incredible work of the codebreakers, the existence of the I-400 was unknown to the US Navy. </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first plan for the submarine was to launch biological weapons against US cities.</a:t>
            </a:r>
          </a:p>
          <a:p>
            <a:r>
              <a:rPr lang="en-GB" dirty="0" smtClean="0"/>
              <a:t>Two submarines could only launch six small aircraft, their bomb load  was enough to frighten civilians but the Japanese government wanted to terrorize them into submission.</a:t>
            </a:r>
          </a:p>
          <a:p>
            <a:r>
              <a:rPr lang="en-GB" dirty="0" smtClean="0"/>
              <a:t>At one point the Japanese wanted to introduce the bubonic plague (the Black Death) to American cities, the idea was dropped for fear of the Americans using similar weapons.</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89405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hoto] USS New Mexico in the middle west chamber of Gatun Lock, Panama Canal,  25 Jul 1919 | World War II Databas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3999" cy="6850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Another idea was to attack the Panama Canal, the canal relied on lock gates to raise ships over the high ground of the region.</a:t>
            </a:r>
          </a:p>
          <a:p>
            <a:r>
              <a:rPr lang="en-GB" dirty="0" smtClean="0"/>
              <a:t>A precision attack, probably involving </a:t>
            </a:r>
            <a:r>
              <a:rPr lang="en-GB" i="1" dirty="0" smtClean="0"/>
              <a:t>kamikaze</a:t>
            </a:r>
            <a:r>
              <a:rPr lang="en-GB" dirty="0" smtClean="0"/>
              <a:t> pilots, would put the lock gates out of action for at least six months.</a:t>
            </a:r>
          </a:p>
          <a:p>
            <a:r>
              <a:rPr lang="en-GB" dirty="0" smtClean="0"/>
              <a:t>Such an attack would cause terrible logistical problems for the Americans, it was hoped that they might abandon their plans for an invasion of the Japanese home islands.</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In the end, this plan was also abandoned, by the time the two gigantic submarines were ready to sail, the American Navy was in an advanced state of preparation with their dreaded invasion plans for the Japanese home islands.</a:t>
            </a:r>
          </a:p>
          <a:p>
            <a:r>
              <a:rPr lang="en-GB" dirty="0" smtClean="0"/>
              <a:t>The submarines were instructed to attack the invasion fleet and sink as many ships as possible.</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a:bodyPr>
          <a:lstStyle/>
          <a:p>
            <a:r>
              <a:rPr lang="en-GB" dirty="0" smtClean="0"/>
              <a:t>To ensure the success of the mission, the Japanese bombers were painted with the distinctive stars and stripes of US Navy aircraft.</a:t>
            </a:r>
          </a:p>
          <a:p>
            <a:r>
              <a:rPr lang="en-GB" dirty="0" smtClean="0"/>
              <a:t>The Japanese pilots were ashamed, they felt that such an attack was beneath their dignity.</a:t>
            </a:r>
          </a:p>
          <a:p>
            <a:r>
              <a:rPr lang="en-GB" dirty="0" smtClean="0"/>
              <a:t>They didn’t have to worry, the two I-400 submarines received orders to surrender just days before they were due to attack the American fleet.</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Japanese Fleet Submari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surrender was not entirely peaceful, a Japanese Admiral on board one of the submarines shot himself before he could be taken prisoner.</a:t>
            </a:r>
          </a:p>
          <a:p>
            <a:r>
              <a:rPr lang="en-GB" dirty="0" smtClean="0"/>
              <a:t>Six US sailors boarded each submarine, they chained the hatches open to prevent the vessels from diving.</a:t>
            </a:r>
          </a:p>
          <a:p>
            <a:r>
              <a:rPr lang="en-GB" dirty="0" smtClean="0"/>
              <a:t>At first, the I-400 was a mystery to the sailors, the Japanese dumped their aircraft overboard before they surrendered </a:t>
            </a:r>
            <a:r>
              <a:rPr lang="en-GB" dirty="0" smtClean="0"/>
              <a:t>the vessel</a:t>
            </a:r>
            <a:r>
              <a:rPr lang="en-GB" dirty="0" smtClean="0"/>
              <a:t>.</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400-class submarine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0"/>
            <a:ext cx="61206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59035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engineers who inspected the I-400 could not believe that the Japanese had conceived, designed and built such a vessel in such a short period.</a:t>
            </a:r>
          </a:p>
          <a:p>
            <a:r>
              <a:rPr lang="en-GB" dirty="0" smtClean="0"/>
              <a:t>The government of the Soviet Union demanded access to the captured vessels.</a:t>
            </a:r>
          </a:p>
          <a:p>
            <a:r>
              <a:rPr lang="en-GB" dirty="0" smtClean="0"/>
              <a:t>Quite wisely, the US Navy sank the vessels in the Pacific Ocean and classified the detailed engineering reports about the I – 400.</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onolulu Star-Bulletin Hawaii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484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Secret Weapons</a:t>
            </a:r>
            <a:endParaRPr lang="en-GB" dirty="0"/>
          </a:p>
        </p:txBody>
      </p:sp>
      <p:sp>
        <p:nvSpPr>
          <p:cNvPr id="3" name="Symbol zastępczy zawartości 2"/>
          <p:cNvSpPr>
            <a:spLocks noGrp="1"/>
          </p:cNvSpPr>
          <p:nvPr>
            <p:ph idx="1"/>
          </p:nvPr>
        </p:nvSpPr>
        <p:spPr/>
        <p:txBody>
          <a:bodyPr>
            <a:normAutofit fontScale="92500"/>
          </a:bodyPr>
          <a:lstStyle/>
          <a:p>
            <a:r>
              <a:rPr lang="en-GB" dirty="0" smtClean="0"/>
              <a:t>The grotesque and absurd nature of war was revealed by the long voyage of the two            </a:t>
            </a:r>
            <a:r>
              <a:rPr lang="en-GB" dirty="0" smtClean="0"/>
              <a:t>       </a:t>
            </a:r>
            <a:r>
              <a:rPr lang="en-GB" dirty="0" smtClean="0"/>
              <a:t>I – 400s after the American sailors boarded the vessels.</a:t>
            </a:r>
          </a:p>
          <a:p>
            <a:r>
              <a:rPr lang="en-GB" dirty="0" smtClean="0"/>
              <a:t>None of the Americans spoke a word of Japanese and very few of the Japanese spoke English.</a:t>
            </a:r>
          </a:p>
          <a:p>
            <a:r>
              <a:rPr lang="en-GB" dirty="0" smtClean="0"/>
              <a:t>However, they managed to communicate, share meals and settle their differences in a peaceful, cordial manner during the voyage.</a:t>
            </a:r>
            <a:endParaRPr lang="en-GB" dirty="0"/>
          </a:p>
        </p:txBody>
      </p:sp>
    </p:spTree>
    <p:extLst>
      <p:ext uri="{BB962C8B-B14F-4D97-AF65-F5344CB8AC3E}">
        <p14:creationId xmlns:p14="http://schemas.microsoft.com/office/powerpoint/2010/main" val="171932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630</TotalTime>
  <Words>1489</Words>
  <Application>Microsoft Office PowerPoint</Application>
  <PresentationFormat>Pokaz na ekranie (4:3)</PresentationFormat>
  <Paragraphs>93</Paragraphs>
  <Slides>46</Slides>
  <Notes>0</Notes>
  <HiddenSlides>0</HiddenSlides>
  <MMClips>0</MMClips>
  <ScaleCrop>false</ScaleCrop>
  <HeadingPairs>
    <vt:vector size="4" baseType="variant">
      <vt:variant>
        <vt:lpstr>Motyw</vt:lpstr>
      </vt:variant>
      <vt:variant>
        <vt:i4>1</vt:i4>
      </vt:variant>
      <vt:variant>
        <vt:lpstr>Tytuły slajdów</vt:lpstr>
      </vt:variant>
      <vt:variant>
        <vt:i4>46</vt:i4>
      </vt:variant>
    </vt:vector>
  </HeadingPairs>
  <TitlesOfParts>
    <vt:vector size="47" baseType="lpstr">
      <vt:lpstr>Motyw pakietu Office</vt:lpstr>
      <vt:lpstr>Secret Weapons</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Secret Weapons</vt:lpstr>
      <vt:lpstr>Secret Weapons</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Prezentacja programu PowerPoint</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Secret Weapons</vt:lpstr>
      <vt:lpstr>Prezentacja programu PowerPoint</vt:lpstr>
      <vt:lpstr>Secret Weapons</vt:lpstr>
      <vt:lpstr>Secret Weapons</vt:lpstr>
      <vt:lpstr>Prezentacja programu PowerPoint</vt:lpstr>
      <vt:lpstr>Prezentacja programu PowerPoint</vt:lpstr>
      <vt:lpstr>Secret Weapons</vt:lpstr>
      <vt:lpstr>Prezentacja programu PowerPoint</vt:lpstr>
      <vt:lpstr>Secret Weapons</vt:lpstr>
      <vt:lpstr>Secret Weapons</vt:lpstr>
      <vt:lpstr>Prezentacja programu PowerPoint</vt:lpstr>
      <vt:lpstr>Secret Weapons</vt:lpstr>
      <vt:lpstr>Prezentacja programu PowerPoint</vt:lpstr>
      <vt:lpstr>Prezentacja programu PowerPoint</vt:lpstr>
      <vt:lpstr>Secret Weapons</vt:lpstr>
      <vt:lpstr>Prezentacja programu PowerPoint</vt:lpstr>
      <vt:lpstr>Secret Weapons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Secret Weapons</dc:title>
  <dc:creator>Jo</dc:creator>
  <cp:lastModifiedBy>Jo</cp:lastModifiedBy>
  <cp:revision>23</cp:revision>
  <dcterms:created xsi:type="dcterms:W3CDTF">2021-01-02T15:00:40Z</dcterms:created>
  <dcterms:modified xsi:type="dcterms:W3CDTF">2021-01-13T18:08:22Z</dcterms:modified>
</cp:coreProperties>
</file>