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311" r:id="rId20"/>
    <p:sldId id="274" r:id="rId21"/>
    <p:sldId id="313" r:id="rId22"/>
    <p:sldId id="314" r:id="rId23"/>
    <p:sldId id="323" r:id="rId24"/>
    <p:sldId id="276" r:id="rId25"/>
    <p:sldId id="277" r:id="rId26"/>
    <p:sldId id="278" r:id="rId27"/>
    <p:sldId id="279" r:id="rId28"/>
    <p:sldId id="315" r:id="rId29"/>
    <p:sldId id="316" r:id="rId30"/>
    <p:sldId id="317" r:id="rId31"/>
    <p:sldId id="318" r:id="rId32"/>
    <p:sldId id="319" r:id="rId33"/>
    <p:sldId id="280" r:id="rId34"/>
    <p:sldId id="281" r:id="rId35"/>
    <p:sldId id="282" r:id="rId36"/>
    <p:sldId id="321" r:id="rId37"/>
    <p:sldId id="322" r:id="rId38"/>
    <p:sldId id="324" r:id="rId39"/>
    <p:sldId id="284" r:id="rId40"/>
    <p:sldId id="320" r:id="rId41"/>
    <p:sldId id="286" r:id="rId42"/>
    <p:sldId id="287" r:id="rId43"/>
    <p:sldId id="288" r:id="rId44"/>
    <p:sldId id="289" r:id="rId45"/>
    <p:sldId id="290"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155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endParaRPr lang="en-GB"/>
          </a:p>
        </p:txBody>
      </p:sp>
      <p:sp>
        <p:nvSpPr>
          <p:cNvPr id="4" name="Symbol zastępczy daty 3"/>
          <p:cNvSpPr>
            <a:spLocks noGrp="1"/>
          </p:cNvSpPr>
          <p:nvPr>
            <p:ph type="dt" sz="half" idx="10"/>
          </p:nvPr>
        </p:nvSpPr>
        <p:spPr/>
        <p:txBody>
          <a:bodyPr/>
          <a:lstStyle/>
          <a:p>
            <a:fld id="{92815159-D41D-4748-801E-115FFA44AD1A}" type="datetimeFigureOut">
              <a:rPr lang="en-GB" smtClean="0"/>
              <a:t>02/08/2026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3873151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92815159-D41D-4748-801E-115FFA44AD1A}" type="datetimeFigureOut">
              <a:rPr lang="en-GB" smtClean="0"/>
              <a:t>02/08/2026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3693554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Symbol zastępczy daty 3"/>
          <p:cNvSpPr>
            <a:spLocks noGrp="1"/>
          </p:cNvSpPr>
          <p:nvPr>
            <p:ph type="dt" sz="half" idx="10"/>
          </p:nvPr>
        </p:nvSpPr>
        <p:spPr/>
        <p:txBody>
          <a:bodyPr/>
          <a:lstStyle/>
          <a:p>
            <a:fld id="{92815159-D41D-4748-801E-115FFA44AD1A}" type="datetimeFigureOut">
              <a:rPr lang="en-GB" smtClean="0"/>
              <a:t>02/08/2026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1664166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5" name="Symbol zastępczy daty 4"/>
          <p:cNvSpPr>
            <a:spLocks noGrp="1"/>
          </p:cNvSpPr>
          <p:nvPr>
            <p:ph type="dt" sz="half" idx="10"/>
          </p:nvPr>
        </p:nvSpPr>
        <p:spPr/>
        <p:txBody>
          <a:bodyPr/>
          <a:lstStyle/>
          <a:p>
            <a:fld id="{92815159-D41D-4748-801E-115FFA44AD1A}" type="datetimeFigureOut">
              <a:rPr lang="en-GB" smtClean="0"/>
              <a:t>02/08/2026</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4261762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7" name="Symbol zastępczy daty 6"/>
          <p:cNvSpPr>
            <a:spLocks noGrp="1"/>
          </p:cNvSpPr>
          <p:nvPr>
            <p:ph type="dt" sz="half" idx="10"/>
          </p:nvPr>
        </p:nvSpPr>
        <p:spPr/>
        <p:txBody>
          <a:bodyPr/>
          <a:lstStyle/>
          <a:p>
            <a:fld id="{92815159-D41D-4748-801E-115FFA44AD1A}" type="datetimeFigureOut">
              <a:rPr lang="en-GB" smtClean="0"/>
              <a:t>02/08/2026</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118270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daty 2"/>
          <p:cNvSpPr>
            <a:spLocks noGrp="1"/>
          </p:cNvSpPr>
          <p:nvPr>
            <p:ph type="dt" sz="half" idx="10"/>
          </p:nvPr>
        </p:nvSpPr>
        <p:spPr/>
        <p:txBody>
          <a:bodyPr/>
          <a:lstStyle/>
          <a:p>
            <a:fld id="{92815159-D41D-4748-801E-115FFA44AD1A}" type="datetimeFigureOut">
              <a:rPr lang="en-GB" smtClean="0"/>
              <a:t>02/08/2026</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141535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92815159-D41D-4748-801E-115FFA44AD1A}" type="datetimeFigureOut">
              <a:rPr lang="en-GB" smtClean="0"/>
              <a:t>02/08/2026</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1704861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92815159-D41D-4748-801E-115FFA44AD1A}" type="datetimeFigureOut">
              <a:rPr lang="en-GB" smtClean="0"/>
              <a:t>02/08/2026</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535485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92815159-D41D-4748-801E-115FFA44AD1A}" type="datetimeFigureOut">
              <a:rPr lang="en-GB" smtClean="0"/>
              <a:t>02/08/2026</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2298353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92815159-D41D-4748-801E-115FFA44AD1A}" type="datetimeFigureOut">
              <a:rPr lang="en-GB" smtClean="0"/>
              <a:t>02/08/2026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3919480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92815159-D41D-4748-801E-115FFA44AD1A}" type="datetimeFigureOut">
              <a:rPr lang="en-GB" smtClean="0"/>
              <a:t>02/08/2026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015F1A16-5E7F-4AED-B815-48F031AA2E04}" type="slidenum">
              <a:rPr lang="en-GB" smtClean="0"/>
              <a:t>‹#›</a:t>
            </a:fld>
            <a:endParaRPr lang="en-GB"/>
          </a:p>
        </p:txBody>
      </p:sp>
    </p:spTree>
    <p:extLst>
      <p:ext uri="{BB962C8B-B14F-4D97-AF65-F5344CB8AC3E}">
        <p14:creationId xmlns:p14="http://schemas.microsoft.com/office/powerpoint/2010/main" val="40961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815159-D41D-4748-801E-115FFA44AD1A}" type="datetimeFigureOut">
              <a:rPr lang="en-GB" smtClean="0"/>
              <a:t>02/08/2026</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5F1A16-5E7F-4AED-B815-48F031AA2E04}" type="slidenum">
              <a:rPr lang="en-GB" smtClean="0"/>
              <a:t>‹#›</a:t>
            </a:fld>
            <a:endParaRPr lang="en-GB"/>
          </a:p>
        </p:txBody>
      </p:sp>
    </p:spTree>
    <p:extLst>
      <p:ext uri="{BB962C8B-B14F-4D97-AF65-F5344CB8AC3E}">
        <p14:creationId xmlns:p14="http://schemas.microsoft.com/office/powerpoint/2010/main" val="3357979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a:t>Sidewinder</a:t>
            </a:r>
          </a:p>
        </p:txBody>
      </p:sp>
      <p:sp>
        <p:nvSpPr>
          <p:cNvPr id="3" name="Podtytuł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4005863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16632"/>
            <a:ext cx="5472000" cy="6631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1575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92500" lnSpcReduction="10000"/>
          </a:bodyPr>
          <a:lstStyle/>
          <a:p>
            <a:r>
              <a:rPr lang="en-GB" dirty="0"/>
              <a:t>Imagine being able to prevent a war at the touch of a button.</a:t>
            </a:r>
          </a:p>
          <a:p>
            <a:r>
              <a:rPr lang="en-GB" dirty="0"/>
              <a:t>That’s exactly what happened on the 24</a:t>
            </a:r>
            <a:r>
              <a:rPr lang="en-GB" baseline="30000" dirty="0"/>
              <a:t>th</a:t>
            </a:r>
            <a:r>
              <a:rPr lang="en-GB" dirty="0"/>
              <a:t> of September 1958.</a:t>
            </a:r>
          </a:p>
          <a:p>
            <a:r>
              <a:rPr lang="en-GB" dirty="0"/>
              <a:t>To this day, the narrow Taiwan Strait is the location of a tense military standoff between the People’s Republic of China and Taiwan.</a:t>
            </a:r>
          </a:p>
          <a:p>
            <a:r>
              <a:rPr lang="en-GB" dirty="0"/>
              <a:t>In 1958, the cold war between the two nations suddenly turned hot when their respective air forces clashed and began to fire at each other.</a:t>
            </a:r>
          </a:p>
          <a:p>
            <a:endParaRPr lang="en-GB" dirty="0"/>
          </a:p>
        </p:txBody>
      </p:sp>
    </p:spTree>
    <p:extLst>
      <p:ext uri="{BB962C8B-B14F-4D97-AF65-F5344CB8AC3E}">
        <p14:creationId xmlns:p14="http://schemas.microsoft.com/office/powerpoint/2010/main" val="274732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548680"/>
            <a:ext cx="8496000" cy="56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70000" lnSpcReduction="20000"/>
          </a:bodyPr>
          <a:lstStyle/>
          <a:p>
            <a:r>
              <a:rPr lang="en-GB" dirty="0"/>
              <a:t>The Chinese had MiG-17s which were more manoeuvrable than the Taiwanese F-86 Sabres.</a:t>
            </a:r>
          </a:p>
          <a:p>
            <a:r>
              <a:rPr lang="en-GB" dirty="0"/>
              <a:t>They could also fly higher which meant that they could pick their battles.</a:t>
            </a:r>
          </a:p>
          <a:p>
            <a:r>
              <a:rPr lang="en-GB" dirty="0"/>
              <a:t>However, the Taiwanese had a secret weapon, the American made Sidewinder missile.</a:t>
            </a:r>
          </a:p>
          <a:p>
            <a:r>
              <a:rPr lang="en-GB" dirty="0"/>
              <a:t>This missile enabled the Taiwanese pilots to shoot down MiG-17s at a safe distance but with deadly accuracy as the missiles could track and pursue this incredibly agile fighter jet.</a:t>
            </a:r>
          </a:p>
          <a:p>
            <a:r>
              <a:rPr lang="en-GB" dirty="0"/>
              <a:t>This huge advantage probably kept Taiwan safe for the next fifty years with a minimal loss of life as the MiG-17 had an ejection seat and the missile usually damaged the back of the aircraft rather than the front where the pilot sat.</a:t>
            </a:r>
          </a:p>
          <a:p>
            <a:r>
              <a:rPr lang="en-GB" dirty="0"/>
              <a:t>But how was such a missile technically feasible at a time when computers were still in their infancy?</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61352"/>
            <a:ext cx="4752000" cy="633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92500"/>
          </a:bodyPr>
          <a:lstStyle/>
          <a:p>
            <a:r>
              <a:rPr lang="en-GB" dirty="0"/>
              <a:t>The most extraordinary thing about the Sidewinder missile project is that it went ahead despite being cancelled by the byzantine bureaucracy which coordinated the enormous American defence budget.</a:t>
            </a:r>
          </a:p>
          <a:p>
            <a:r>
              <a:rPr lang="en-GB" dirty="0"/>
              <a:t>In the words of one commentator the project was funded “out of spite” using very limited workshop facilities, unpaid labour and tiny sums of money secretly trimmed from rival projects.</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432" y="304543"/>
            <a:ext cx="7776000" cy="6220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lnSpcReduction="10000"/>
          </a:bodyPr>
          <a:lstStyle/>
          <a:p>
            <a:r>
              <a:rPr lang="en-GB" dirty="0"/>
              <a:t>The project had many outspoken critics in its early days because it seemed to be too good to be true.</a:t>
            </a:r>
          </a:p>
          <a:p>
            <a:r>
              <a:rPr lang="en-GB" dirty="0"/>
              <a:t>It was described as a “boondoggle” because after all, how could a tiny missile accurately guide itself towards a speeding target at a time when slow-thinking computers took up entire rooms and required their own cooling systems?</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8640"/>
            <a:ext cx="8496000" cy="65650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lstStyle/>
          <a:p>
            <a:r>
              <a:rPr lang="en-GB" dirty="0"/>
              <a:t>Let’s take a quick look at the basic Sidewinder design.</a:t>
            </a:r>
          </a:p>
          <a:p>
            <a:r>
              <a:rPr lang="en-GB" dirty="0"/>
              <a:t>The key to the design is its simplicity, nothing about the early Sidewinder missiles was more complicated than it needed to be.</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08720"/>
            <a:ext cx="8496000" cy="477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85000" lnSpcReduction="10000"/>
          </a:bodyPr>
          <a:lstStyle/>
          <a:p>
            <a:r>
              <a:rPr lang="en-GB" dirty="0"/>
              <a:t>The missile </a:t>
            </a:r>
            <a:r>
              <a:rPr lang="pl-PL" dirty="0"/>
              <a:t>i</a:t>
            </a:r>
            <a:r>
              <a:rPr lang="en-GB" dirty="0"/>
              <a:t>s designed to hang off the wings of a fighter jet until it acquire</a:t>
            </a:r>
            <a:r>
              <a:rPr lang="pl-PL" dirty="0"/>
              <a:t>s</a:t>
            </a:r>
            <a:r>
              <a:rPr lang="en-GB" dirty="0"/>
              <a:t> a target and flies off by itself.</a:t>
            </a:r>
          </a:p>
          <a:p>
            <a:r>
              <a:rPr lang="en-GB" dirty="0"/>
              <a:t>The modest diameter of the missile (just under thirteen centimetres) was a vitally important part of the design as the missile </a:t>
            </a:r>
            <a:r>
              <a:rPr lang="pl-PL" dirty="0"/>
              <a:t>i</a:t>
            </a:r>
            <a:r>
              <a:rPr lang="en-GB" dirty="0"/>
              <a:t>s exposed to the air outside the aircraft so it had to be very aerodynamic.</a:t>
            </a:r>
          </a:p>
          <a:p>
            <a:r>
              <a:rPr lang="en-GB" dirty="0"/>
              <a:t>The two “hangers” and the umbilical cable are visible in the diagram above. </a:t>
            </a:r>
          </a:p>
          <a:p>
            <a:r>
              <a:rPr lang="en-GB" dirty="0"/>
              <a:t>The umbilical cable enabled the missile to communicate with the pilot.</a:t>
            </a:r>
          </a:p>
          <a:p>
            <a:endParaRPr lang="en-GB" dirty="0"/>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836712"/>
            <a:ext cx="8496000" cy="477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lstStyle/>
          <a:p>
            <a:r>
              <a:rPr lang="en-GB" dirty="0"/>
              <a:t>Two remarkable features at the rear of the missile emphasize its simplicity and economy.</a:t>
            </a:r>
          </a:p>
          <a:p>
            <a:r>
              <a:rPr lang="en-GB" dirty="0"/>
              <a:t>The rocket motor is powered by solid fuel, so in its essence the missile is a powerful guided firework!</a:t>
            </a:r>
          </a:p>
          <a:p>
            <a:r>
              <a:rPr lang="en-GB" dirty="0"/>
              <a:t>The fixed fins and “</a:t>
            </a:r>
            <a:r>
              <a:rPr lang="en-GB" dirty="0" err="1"/>
              <a:t>rollerons</a:t>
            </a:r>
            <a:r>
              <a:rPr lang="en-GB" dirty="0"/>
              <a:t>” keep the missile on a steady course with no computational input whatsoever.</a:t>
            </a:r>
          </a:p>
          <a:p>
            <a:endParaRPr lang="en-GB" dirty="0"/>
          </a:p>
          <a:p>
            <a:endParaRPr lang="en-GB" dirty="0"/>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3780000" cy="2963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1960" y="3140968"/>
            <a:ext cx="4680000" cy="3510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92500" lnSpcReduction="20000"/>
          </a:bodyPr>
          <a:lstStyle/>
          <a:p>
            <a:r>
              <a:rPr lang="en-GB" dirty="0"/>
              <a:t>As a concept the </a:t>
            </a:r>
            <a:r>
              <a:rPr lang="en-GB" dirty="0" err="1"/>
              <a:t>rollerons</a:t>
            </a:r>
            <a:r>
              <a:rPr lang="en-GB" dirty="0"/>
              <a:t> are no more complicated than the waterwheel.</a:t>
            </a:r>
          </a:p>
          <a:p>
            <a:r>
              <a:rPr lang="en-GB" dirty="0"/>
              <a:t>Such wheels were used to extract kinetic energy from moving water in medieval times.</a:t>
            </a:r>
          </a:p>
          <a:p>
            <a:r>
              <a:rPr lang="en-GB" dirty="0"/>
              <a:t>The tiny metal wheels at the back of the missile are spun up to very high speeds by the air rushing past them (100,000 RPM).</a:t>
            </a:r>
          </a:p>
          <a:p>
            <a:r>
              <a:rPr lang="en-GB" dirty="0"/>
              <a:t>At such speeds they act as gyroscopes which turn little hinged tabs on the fins of the missile and counteract any tendency of the weapon to spin or tumble out of control.</a:t>
            </a:r>
          </a:p>
          <a:p>
            <a:endParaRPr lang="en-GB" dirty="0"/>
          </a:p>
          <a:p>
            <a:endParaRPr lang="en-GB" dirty="0"/>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809278"/>
            <a:ext cx="8497887" cy="4779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60648"/>
            <a:ext cx="4176000" cy="62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70339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85000" lnSpcReduction="20000"/>
          </a:bodyPr>
          <a:lstStyle/>
          <a:p>
            <a:r>
              <a:rPr lang="en-GB" dirty="0"/>
              <a:t>The “seeker” which forms the nose of the missile resembles a snow globe.</a:t>
            </a:r>
          </a:p>
          <a:p>
            <a:r>
              <a:rPr lang="en-GB" dirty="0"/>
              <a:t>The part of the missile which detects enemy aircraft is entirely passive, it is designed to detect intense heat sources.</a:t>
            </a:r>
          </a:p>
          <a:p>
            <a:r>
              <a:rPr lang="en-GB" dirty="0"/>
              <a:t>Strictly speaking, the missile doesn’t detect jets at all, it detects their hot exhausts.</a:t>
            </a:r>
          </a:p>
          <a:p>
            <a:r>
              <a:rPr lang="en-GB" dirty="0"/>
              <a:t>In common language, what we refer to as “heat” is transferred through the air in the form of infrared radiation (IR).</a:t>
            </a:r>
          </a:p>
          <a:p>
            <a:r>
              <a:rPr lang="en-GB" dirty="0"/>
              <a:t>The heart of the seeker system is a highly sensitive IR-detector.</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225352"/>
            <a:ext cx="8496000" cy="63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6361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09723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1">
            <a:extLst>
              <a:ext uri="{FF2B5EF4-FFF2-40B4-BE49-F238E27FC236}">
                <a16:creationId xmlns:a16="http://schemas.microsoft.com/office/drawing/2014/main" id="{09818619-AA3A-A57A-C34D-E7B37E768508}"/>
              </a:ext>
            </a:extLst>
          </p:cNvPr>
          <p:cNvPicPr>
            <a:picLocks noChangeAspect="1"/>
          </p:cNvPicPr>
          <p:nvPr/>
        </p:nvPicPr>
        <p:blipFill>
          <a:blip r:embed="rId2"/>
          <a:stretch>
            <a:fillRect/>
          </a:stretch>
        </p:blipFill>
        <p:spPr>
          <a:xfrm>
            <a:off x="324000" y="1057697"/>
            <a:ext cx="8496000" cy="4742605"/>
          </a:xfrm>
          <a:prstGeom prst="rect">
            <a:avLst/>
          </a:prstGeom>
        </p:spPr>
      </p:pic>
    </p:spTree>
    <p:extLst>
      <p:ext uri="{BB962C8B-B14F-4D97-AF65-F5344CB8AC3E}">
        <p14:creationId xmlns:p14="http://schemas.microsoft.com/office/powerpoint/2010/main" val="10665618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lstStyle/>
          <a:p>
            <a:r>
              <a:rPr lang="en-GB" dirty="0"/>
              <a:t>A system of mirrors focuses infrared light on to a tiny IR detector.</a:t>
            </a:r>
          </a:p>
          <a:p>
            <a:r>
              <a:rPr lang="en-GB" dirty="0"/>
              <a:t>The whole assembly swivels thanks to a gyroscope, it resembles the eyeball of a predator searching for a new victim.</a:t>
            </a:r>
          </a:p>
          <a:p>
            <a:r>
              <a:rPr lang="en-GB" dirty="0"/>
              <a:t>The missile is named after a heat seeking snake.</a:t>
            </a:r>
          </a:p>
          <a:p>
            <a:endParaRPr lang="en-GB" dirty="0"/>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80728"/>
            <a:ext cx="8496000" cy="4771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92500" lnSpcReduction="10000"/>
          </a:bodyPr>
          <a:lstStyle/>
          <a:p>
            <a:r>
              <a:rPr lang="en-GB" dirty="0"/>
              <a:t>How does the missile “decide” where to go and how exactly does it turn these “decisions” into actions in such a short time as it travels three times faster than the speed of sound towards its prey?</a:t>
            </a:r>
          </a:p>
          <a:p>
            <a:r>
              <a:rPr lang="en-GB" dirty="0"/>
              <a:t>The first clue lies in the way that Sidewinders “talk” to pilots.</a:t>
            </a:r>
          </a:p>
          <a:p>
            <a:r>
              <a:rPr lang="en-GB" dirty="0"/>
              <a:t>Sidewinders hum and squawk when they detect a heat source, pilots release them when they hear a steady high-pitched hum.</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2428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96257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2846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219431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16125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860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288113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70000" lnSpcReduction="20000"/>
          </a:bodyPr>
          <a:lstStyle/>
          <a:p>
            <a:r>
              <a:rPr lang="en-GB" dirty="0"/>
              <a:t>The missile makes such noises because of a spinning disk between the light source and the IR detector.</a:t>
            </a:r>
          </a:p>
          <a:p>
            <a:r>
              <a:rPr lang="en-GB" dirty="0"/>
              <a:t>This disk has dark sections which results in the detector producing a waveform pattern, such patterns are easily analysed, even by the simplest computers.</a:t>
            </a:r>
          </a:p>
          <a:p>
            <a:r>
              <a:rPr lang="en-GB" dirty="0"/>
              <a:t>It is obvious that the waveform changes according to the distance from the heat source and its angle as compared to the direction that the missile is flying in.</a:t>
            </a:r>
          </a:p>
          <a:p>
            <a:r>
              <a:rPr lang="en-GB" dirty="0"/>
              <a:t>The computer on board the missile has a single aim in its (brief) life:</a:t>
            </a:r>
          </a:p>
          <a:p>
            <a:r>
              <a:rPr lang="en-GB" dirty="0"/>
              <a:t>Change the trajectory of the missile until the waveform changes to the one shown in the last slide in the sequence above.</a:t>
            </a:r>
          </a:p>
          <a:p>
            <a:r>
              <a:rPr lang="en-GB" dirty="0"/>
              <a:t>Such a trajectory will place the missile on a collision course with the enemy fighter jet or bomber.</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1042988"/>
            <a:ext cx="8497887" cy="4779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92500" lnSpcReduction="20000"/>
          </a:bodyPr>
          <a:lstStyle/>
          <a:p>
            <a:r>
              <a:rPr lang="en-GB" dirty="0"/>
              <a:t>How exactly does the computer move the missile?</a:t>
            </a:r>
          </a:p>
          <a:p>
            <a:r>
              <a:rPr lang="en-GB" dirty="0"/>
              <a:t>The fins at the front of the missile can be moved.</a:t>
            </a:r>
          </a:p>
          <a:p>
            <a:r>
              <a:rPr lang="en-GB" dirty="0"/>
              <a:t>Clever engineers gradually learnt how to effectively program the computer to move the fins an appropriate amount so that a given input signal (the waveform) always produced the desired fin movement required to keep the missile on an intercept course no matter what manoeuvres the enemy aircraft attempted to make to avoid disaster.</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117255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771271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1">
            <a:extLst>
              <a:ext uri="{FF2B5EF4-FFF2-40B4-BE49-F238E27FC236}">
                <a16:creationId xmlns:a16="http://schemas.microsoft.com/office/drawing/2014/main" id="{19F3FC15-2F70-937D-4F3B-0AE8B26E6546}"/>
              </a:ext>
            </a:extLst>
          </p:cNvPr>
          <p:cNvPicPr>
            <a:picLocks noChangeAspect="1"/>
          </p:cNvPicPr>
          <p:nvPr/>
        </p:nvPicPr>
        <p:blipFill>
          <a:blip r:embed="rId2"/>
          <a:stretch>
            <a:fillRect/>
          </a:stretch>
        </p:blipFill>
        <p:spPr>
          <a:xfrm>
            <a:off x="2448000" y="475575"/>
            <a:ext cx="4248000" cy="5906849"/>
          </a:xfrm>
          <a:prstGeom prst="rect">
            <a:avLst/>
          </a:prstGeom>
        </p:spPr>
      </p:pic>
    </p:spTree>
    <p:extLst>
      <p:ext uri="{BB962C8B-B14F-4D97-AF65-F5344CB8AC3E}">
        <p14:creationId xmlns:p14="http://schemas.microsoft.com/office/powerpoint/2010/main" val="11949939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85000" lnSpcReduction="20000"/>
          </a:bodyPr>
          <a:lstStyle/>
          <a:p>
            <a:r>
              <a:rPr lang="en-GB" dirty="0"/>
              <a:t>Finally, it should be pointed out that the Sidewinder doesn’t have to make contact with an enemy aircraft in order to destroy it.</a:t>
            </a:r>
          </a:p>
          <a:p>
            <a:r>
              <a:rPr lang="en-GB" dirty="0"/>
              <a:t>The missile carries a large warhead with a great </a:t>
            </a:r>
            <a:r>
              <a:rPr lang="pl-PL" dirty="0" err="1"/>
              <a:t>deal</a:t>
            </a:r>
            <a:r>
              <a:rPr lang="pl-PL" dirty="0"/>
              <a:t> </a:t>
            </a:r>
            <a:r>
              <a:rPr lang="en-GB" dirty="0"/>
              <a:t>of destructive power thanks to the fused titanium rods around it which produce a shotgun blast of destruction when the missile detonates.</a:t>
            </a:r>
          </a:p>
          <a:p>
            <a:r>
              <a:rPr lang="en-GB" dirty="0"/>
              <a:t>The missile detonates when the target detector produces the appropriate signal.</a:t>
            </a:r>
          </a:p>
          <a:p>
            <a:r>
              <a:rPr lang="en-GB" dirty="0"/>
              <a:t>This device emits IR radiation, when this radiation is reflected off an enemy aircraft and detected the missile automatically detonates.</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88640"/>
            <a:ext cx="4896000" cy="65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1101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70000" lnSpcReduction="20000"/>
          </a:bodyPr>
          <a:lstStyle/>
          <a:p>
            <a:r>
              <a:rPr lang="en-GB" dirty="0"/>
              <a:t>The Sidewinder project required an incredible amount of work to reach fruition.</a:t>
            </a:r>
          </a:p>
          <a:p>
            <a:r>
              <a:rPr lang="en-GB" dirty="0"/>
              <a:t>Every single component was designed, manufactured and tested at an impressive speed thanks to the fact that William McLean, the genius behind the project, had an amazing talent for getting the best out of his team.</a:t>
            </a:r>
          </a:p>
          <a:p>
            <a:r>
              <a:rPr lang="en-GB" dirty="0"/>
              <a:t>He was a scientist who got his hands dirty, he loved to tinker in the workshop so he led by example.</a:t>
            </a:r>
          </a:p>
          <a:p>
            <a:r>
              <a:rPr lang="en-GB" dirty="0"/>
              <a:t>He fostered a spirit of friendly competition within his tiny, informal organization.</a:t>
            </a:r>
          </a:p>
          <a:p>
            <a:r>
              <a:rPr lang="en-GB" dirty="0"/>
              <a:t>The Sidewinder was a US Navy project, the officers of the US Navy despised the officers of the US Air Force because the two massive organizations were competing for the same money.</a:t>
            </a:r>
          </a:p>
          <a:p>
            <a:r>
              <a:rPr lang="en-GB" dirty="0"/>
              <a:t>Even though the project was officially cancelled due to Air Force lobbying, the US Navy quietly allowed it to proceed.</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272" y="404662"/>
            <a:ext cx="4896000" cy="6147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92500" lnSpcReduction="20000"/>
          </a:bodyPr>
          <a:lstStyle/>
          <a:p>
            <a:r>
              <a:rPr lang="en-GB" dirty="0"/>
              <a:t>Finally, in 1956, the two competing missile systems of the US Air Force and Navy went head to head.</a:t>
            </a:r>
          </a:p>
          <a:p>
            <a:r>
              <a:rPr lang="en-GB" dirty="0"/>
              <a:t>It turned out that the US Air Force Falcon missile was absurdly complex, expensive, unreliable and inaccurate.</a:t>
            </a:r>
          </a:p>
          <a:p>
            <a:r>
              <a:rPr lang="en-GB" dirty="0"/>
              <a:t>During testing it frequently failed to launch!</a:t>
            </a:r>
          </a:p>
          <a:p>
            <a:r>
              <a:rPr lang="en-GB" dirty="0"/>
              <a:t>The Sidewinder amazed the Air Force because it used such simple components and didn’t even require a battery, it generated a brief burst of  electrical power using a gas turbine during flight.</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352" y="261352"/>
            <a:ext cx="6336000" cy="633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4282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Sidewinder</a:t>
            </a:r>
          </a:p>
        </p:txBody>
      </p:sp>
      <p:sp>
        <p:nvSpPr>
          <p:cNvPr id="3" name="Symbol zastępczy zawartości 2"/>
          <p:cNvSpPr>
            <a:spLocks noGrp="1"/>
          </p:cNvSpPr>
          <p:nvPr>
            <p:ph idx="1"/>
          </p:nvPr>
        </p:nvSpPr>
        <p:spPr/>
        <p:txBody>
          <a:bodyPr>
            <a:normAutofit fontScale="92500" lnSpcReduction="20000"/>
          </a:bodyPr>
          <a:lstStyle/>
          <a:p>
            <a:r>
              <a:rPr lang="en-GB" dirty="0"/>
              <a:t>Given the religious background of William McLean it is interesting to consider the moral aspect of developing such a weapons system.</a:t>
            </a:r>
          </a:p>
          <a:p>
            <a:r>
              <a:rPr lang="en-GB" dirty="0"/>
              <a:t>Sidewinders are specifically designed to shoot down military aircraft and could be used to prevent them from dropping their bombs on civilian targets.</a:t>
            </a:r>
          </a:p>
          <a:p>
            <a:r>
              <a:rPr lang="en-GB" dirty="0"/>
              <a:t>It may be argued that such weapons have had a deterrence effect and indirectly made the world a safer place.</a:t>
            </a:r>
          </a:p>
          <a:p>
            <a:r>
              <a:rPr lang="en-GB" dirty="0"/>
              <a:t>What do you think?</a:t>
            </a:r>
          </a:p>
        </p:txBody>
      </p:sp>
    </p:spTree>
    <p:extLst>
      <p:ext uri="{BB962C8B-B14F-4D97-AF65-F5344CB8AC3E}">
        <p14:creationId xmlns:p14="http://schemas.microsoft.com/office/powerpoint/2010/main" val="396859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398</TotalTime>
  <Words>1454</Words>
  <Application>Microsoft Office PowerPoint</Application>
  <PresentationFormat>Pokaz na ekranie (4:3)</PresentationFormat>
  <Paragraphs>83</Paragraphs>
  <Slides>45</Slides>
  <Notes>0</Notes>
  <HiddenSlides>0</HiddenSlides>
  <MMClips>0</MMClips>
  <ScaleCrop>false</ScaleCrop>
  <HeadingPairs>
    <vt:vector size="6" baseType="variant">
      <vt:variant>
        <vt:lpstr>Używane czcionki</vt:lpstr>
      </vt:variant>
      <vt:variant>
        <vt:i4>2</vt:i4>
      </vt:variant>
      <vt:variant>
        <vt:lpstr>Motyw</vt:lpstr>
      </vt:variant>
      <vt:variant>
        <vt:i4>1</vt:i4>
      </vt:variant>
      <vt:variant>
        <vt:lpstr>Tytuły slajdów</vt:lpstr>
      </vt:variant>
      <vt:variant>
        <vt:i4>45</vt:i4>
      </vt:variant>
    </vt:vector>
  </HeadingPairs>
  <TitlesOfParts>
    <vt:vector size="48" baseType="lpstr">
      <vt:lpstr>Arial</vt:lpstr>
      <vt:lpstr>Calibri</vt:lpstr>
      <vt:lpstr>Motyw pakietu Office</vt:lpstr>
      <vt:lpstr>Sidewinder</vt:lpstr>
      <vt:lpstr>Prezentacja programu PowerPoint</vt:lpstr>
      <vt:lpstr>Sidewinder</vt:lpstr>
      <vt:lpstr>Prezentacja programu PowerPoint</vt:lpstr>
      <vt:lpstr>Sidewinder</vt:lpstr>
      <vt:lpstr>Prezentacja programu PowerPoint</vt:lpstr>
      <vt:lpstr>Sidewinder</vt:lpstr>
      <vt:lpstr>Prezentacja programu PowerPoint</vt:lpstr>
      <vt:lpstr>Sidewinder</vt:lpstr>
      <vt:lpstr>Prezentacja programu PowerPoint</vt:lpstr>
      <vt:lpstr>Sidewinder</vt:lpstr>
      <vt:lpstr>Prezentacja programu PowerPoint</vt:lpstr>
      <vt:lpstr>Sidewinder</vt:lpstr>
      <vt:lpstr>Prezentacja programu PowerPoint</vt:lpstr>
      <vt:lpstr>Sidewinder</vt:lpstr>
      <vt:lpstr>Prezentacja programu PowerPoint</vt:lpstr>
      <vt:lpstr>Sidewinder</vt:lpstr>
      <vt:lpstr>Prezentacja programu PowerPoint</vt:lpstr>
      <vt:lpstr>Prezentacja programu PowerPoint</vt:lpstr>
      <vt:lpstr>Sidewinder</vt:lpstr>
      <vt:lpstr>Prezentacja programu PowerPoint</vt:lpstr>
      <vt:lpstr>Prezentacja programu PowerPoint</vt:lpstr>
      <vt:lpstr>Prezentacja programu PowerPoint</vt:lpstr>
      <vt:lpstr>Sidewinder</vt:lpstr>
      <vt:lpstr>Prezentacja programu PowerPoint</vt:lpstr>
      <vt:lpstr>Sidewinder</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Sidewinder</vt:lpstr>
      <vt:lpstr>Prezentacja programu PowerPoint</vt:lpstr>
      <vt:lpstr>Sidewinder</vt:lpstr>
      <vt:lpstr>Prezentacja programu PowerPoint</vt:lpstr>
      <vt:lpstr>Prezentacja programu PowerPoint</vt:lpstr>
      <vt:lpstr>Prezentacja programu PowerPoint</vt:lpstr>
      <vt:lpstr>Sidewinder</vt:lpstr>
      <vt:lpstr>Prezentacja programu PowerPoint</vt:lpstr>
      <vt:lpstr>Sidewinder</vt:lpstr>
      <vt:lpstr>Prezentacja programu PowerPoint</vt:lpstr>
      <vt:lpstr>Sidewinder</vt:lpstr>
      <vt:lpstr>Prezentacja programu PowerPoint</vt:lpstr>
      <vt:lpstr>Sidewinder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Sidewinder</dc:title>
  <dc:creator>Jo</dc:creator>
  <cp:lastModifiedBy>Britannia School of English Lublin</cp:lastModifiedBy>
  <cp:revision>26</cp:revision>
  <dcterms:created xsi:type="dcterms:W3CDTF">2026-07-31T11:46:52Z</dcterms:created>
  <dcterms:modified xsi:type="dcterms:W3CDTF">2026-08-02T15:01:58Z</dcterms:modified>
</cp:coreProperties>
</file>