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58" r:id="rId5"/>
    <p:sldId id="260" r:id="rId6"/>
    <p:sldId id="326"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327" r:id="rId31"/>
    <p:sldId id="328" r:id="rId32"/>
    <p:sldId id="329" r:id="rId33"/>
    <p:sldId id="330" r:id="rId34"/>
    <p:sldId id="331" r:id="rId35"/>
    <p:sldId id="332" r:id="rId36"/>
    <p:sldId id="333" r:id="rId37"/>
    <p:sldId id="334" r:id="rId38"/>
    <p:sldId id="335" r:id="rId39"/>
    <p:sldId id="336" r:id="rId40"/>
    <p:sldId id="337" r:id="rId41"/>
    <p:sldId id="338" r:id="rId42"/>
    <p:sldId id="339" r:id="rId43"/>
    <p:sldId id="340" r:id="rId44"/>
    <p:sldId id="341" r:id="rId45"/>
    <p:sldId id="342" r:id="rId46"/>
    <p:sldId id="343" r:id="rId47"/>
    <p:sldId id="344" r:id="rId48"/>
    <p:sldId id="345" r:id="rId49"/>
    <p:sldId id="346" r:id="rId50"/>
    <p:sldId id="347" r:id="rId51"/>
    <p:sldId id="348" r:id="rId52"/>
    <p:sldId id="349" r:id="rId53"/>
    <p:sldId id="350" r:id="rId54"/>
    <p:sldId id="351" r:id="rId55"/>
    <p:sldId id="352" r:id="rId56"/>
    <p:sldId id="353" r:id="rId57"/>
    <p:sldId id="354" r:id="rId58"/>
    <p:sldId id="355" r:id="rId59"/>
    <p:sldId id="356" r:id="rId60"/>
    <p:sldId id="357" r:id="rId61"/>
    <p:sldId id="358" r:id="rId62"/>
    <p:sldId id="359" r:id="rId63"/>
    <p:sldId id="360" r:id="rId64"/>
    <p:sldId id="361" r:id="rId65"/>
    <p:sldId id="362" r:id="rId6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1" d="100"/>
          <a:sy n="61" d="100"/>
        </p:scale>
        <p:origin x="-672"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685800" y="2130425"/>
            <a:ext cx="7772400" cy="1470025"/>
          </a:xfrm>
        </p:spPr>
        <p:txBody>
          <a:bodyPr/>
          <a:lstStyle/>
          <a:p>
            <a:r>
              <a:rPr lang="pl-PL" smtClean="0"/>
              <a:t>Kliknij, aby edytować styl</a:t>
            </a:r>
            <a:endParaRPr lang="en-GB"/>
          </a:p>
        </p:txBody>
      </p:sp>
      <p:sp>
        <p:nvSpPr>
          <p:cNvPr id="3" name="Podtytuł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l-PL" smtClean="0"/>
              <a:t>Kliknij, aby edytować styl wzorca podtytułu</a:t>
            </a:r>
            <a:endParaRPr lang="en-GB"/>
          </a:p>
        </p:txBody>
      </p:sp>
      <p:sp>
        <p:nvSpPr>
          <p:cNvPr id="4" name="Symbol zastępczy daty 3"/>
          <p:cNvSpPr>
            <a:spLocks noGrp="1"/>
          </p:cNvSpPr>
          <p:nvPr>
            <p:ph type="dt" sz="half" idx="10"/>
          </p:nvPr>
        </p:nvSpPr>
        <p:spPr/>
        <p:txBody>
          <a:bodyPr/>
          <a:lstStyle/>
          <a:p>
            <a:fld id="{693B77BC-8895-490A-A4DF-95DB922F496D}" type="datetimeFigureOut">
              <a:rPr lang="en-GB" smtClean="0"/>
              <a:t>09/09/2024</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711CDCEB-23DE-455C-8C75-A57B7BB4542A}" type="slidenum">
              <a:rPr lang="en-GB" smtClean="0"/>
              <a:t>‹#›</a:t>
            </a:fld>
            <a:endParaRPr lang="en-GB"/>
          </a:p>
        </p:txBody>
      </p:sp>
    </p:spTree>
    <p:extLst>
      <p:ext uri="{BB962C8B-B14F-4D97-AF65-F5344CB8AC3E}">
        <p14:creationId xmlns:p14="http://schemas.microsoft.com/office/powerpoint/2010/main" val="25545700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en-GB"/>
          </a:p>
        </p:txBody>
      </p:sp>
      <p:sp>
        <p:nvSpPr>
          <p:cNvPr id="3" name="Symbol zastępczy zawartości 2"/>
          <p:cNvSpPr>
            <a:spLocks noGrp="1"/>
          </p:cNvSpPr>
          <p:nvPr>
            <p:ph idx="1"/>
          </p:nvPr>
        </p:nvSpPr>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daty 3"/>
          <p:cNvSpPr>
            <a:spLocks noGrp="1"/>
          </p:cNvSpPr>
          <p:nvPr>
            <p:ph type="dt" sz="half" idx="10"/>
          </p:nvPr>
        </p:nvSpPr>
        <p:spPr/>
        <p:txBody>
          <a:bodyPr/>
          <a:lstStyle/>
          <a:p>
            <a:fld id="{693B77BC-8895-490A-A4DF-95DB922F496D}" type="datetimeFigureOut">
              <a:rPr lang="en-GB" smtClean="0"/>
              <a:t>09/09/2024</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711CDCEB-23DE-455C-8C75-A57B7BB4542A}" type="slidenum">
              <a:rPr lang="en-GB" smtClean="0"/>
              <a:t>‹#›</a:t>
            </a:fld>
            <a:endParaRPr lang="en-GB"/>
          </a:p>
        </p:txBody>
      </p:sp>
    </p:spTree>
    <p:extLst>
      <p:ext uri="{BB962C8B-B14F-4D97-AF65-F5344CB8AC3E}">
        <p14:creationId xmlns:p14="http://schemas.microsoft.com/office/powerpoint/2010/main" val="13705569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22313" y="4406900"/>
            <a:ext cx="7772400" cy="1362075"/>
          </a:xfrm>
        </p:spPr>
        <p:txBody>
          <a:bodyPr anchor="t"/>
          <a:lstStyle>
            <a:lvl1pPr algn="l">
              <a:defRPr sz="4000" b="1" cap="all"/>
            </a:lvl1pPr>
          </a:lstStyle>
          <a:p>
            <a:r>
              <a:rPr lang="pl-PL" smtClean="0"/>
              <a:t>Kliknij, aby edytować styl</a:t>
            </a:r>
            <a:endParaRPr lang="en-GB"/>
          </a:p>
        </p:txBody>
      </p:sp>
      <p:sp>
        <p:nvSpPr>
          <p:cNvPr id="3" name="Symbol zastępczy teks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smtClean="0"/>
              <a:t>Kliknij, aby edytować style wzorca tekstu</a:t>
            </a:r>
          </a:p>
        </p:txBody>
      </p:sp>
      <p:sp>
        <p:nvSpPr>
          <p:cNvPr id="4" name="Symbol zastępczy daty 3"/>
          <p:cNvSpPr>
            <a:spLocks noGrp="1"/>
          </p:cNvSpPr>
          <p:nvPr>
            <p:ph type="dt" sz="half" idx="10"/>
          </p:nvPr>
        </p:nvSpPr>
        <p:spPr/>
        <p:txBody>
          <a:bodyPr/>
          <a:lstStyle/>
          <a:p>
            <a:fld id="{693B77BC-8895-490A-A4DF-95DB922F496D}" type="datetimeFigureOut">
              <a:rPr lang="en-GB" smtClean="0"/>
              <a:t>09/09/2024</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711CDCEB-23DE-455C-8C75-A57B7BB4542A}" type="slidenum">
              <a:rPr lang="en-GB" smtClean="0"/>
              <a:t>‹#›</a:t>
            </a:fld>
            <a:endParaRPr lang="en-GB"/>
          </a:p>
        </p:txBody>
      </p:sp>
    </p:spTree>
    <p:extLst>
      <p:ext uri="{BB962C8B-B14F-4D97-AF65-F5344CB8AC3E}">
        <p14:creationId xmlns:p14="http://schemas.microsoft.com/office/powerpoint/2010/main" val="13845710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en-GB"/>
          </a:p>
        </p:txBody>
      </p:sp>
      <p:sp>
        <p:nvSpPr>
          <p:cNvPr id="3" name="Symbol zastępczy zawartości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zawartości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5" name="Symbol zastępczy daty 4"/>
          <p:cNvSpPr>
            <a:spLocks noGrp="1"/>
          </p:cNvSpPr>
          <p:nvPr>
            <p:ph type="dt" sz="half" idx="10"/>
          </p:nvPr>
        </p:nvSpPr>
        <p:spPr/>
        <p:txBody>
          <a:bodyPr/>
          <a:lstStyle/>
          <a:p>
            <a:fld id="{693B77BC-8895-490A-A4DF-95DB922F496D}" type="datetimeFigureOut">
              <a:rPr lang="en-GB" smtClean="0"/>
              <a:t>09/09/2024</a:t>
            </a:fld>
            <a:endParaRPr lang="en-GB"/>
          </a:p>
        </p:txBody>
      </p:sp>
      <p:sp>
        <p:nvSpPr>
          <p:cNvPr id="6" name="Symbol zastępczy stopki 5"/>
          <p:cNvSpPr>
            <a:spLocks noGrp="1"/>
          </p:cNvSpPr>
          <p:nvPr>
            <p:ph type="ftr" sz="quarter" idx="11"/>
          </p:nvPr>
        </p:nvSpPr>
        <p:spPr/>
        <p:txBody>
          <a:bodyPr/>
          <a:lstStyle/>
          <a:p>
            <a:endParaRPr lang="en-GB"/>
          </a:p>
        </p:txBody>
      </p:sp>
      <p:sp>
        <p:nvSpPr>
          <p:cNvPr id="7" name="Symbol zastępczy numeru slajdu 6"/>
          <p:cNvSpPr>
            <a:spLocks noGrp="1"/>
          </p:cNvSpPr>
          <p:nvPr>
            <p:ph type="sldNum" sz="quarter" idx="12"/>
          </p:nvPr>
        </p:nvSpPr>
        <p:spPr/>
        <p:txBody>
          <a:bodyPr/>
          <a:lstStyle/>
          <a:p>
            <a:fld id="{711CDCEB-23DE-455C-8C75-A57B7BB4542A}" type="slidenum">
              <a:rPr lang="en-GB" smtClean="0"/>
              <a:t>‹#›</a:t>
            </a:fld>
            <a:endParaRPr lang="en-GB"/>
          </a:p>
        </p:txBody>
      </p:sp>
    </p:spTree>
    <p:extLst>
      <p:ext uri="{BB962C8B-B14F-4D97-AF65-F5344CB8AC3E}">
        <p14:creationId xmlns:p14="http://schemas.microsoft.com/office/powerpoint/2010/main" val="16474471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lvl1pPr>
              <a:defRPr/>
            </a:lvl1pPr>
          </a:lstStyle>
          <a:p>
            <a:r>
              <a:rPr lang="pl-PL" smtClean="0"/>
              <a:t>Kliknij, aby edytować styl</a:t>
            </a:r>
            <a:endParaRPr lang="en-GB"/>
          </a:p>
        </p:txBody>
      </p:sp>
      <p:sp>
        <p:nvSpPr>
          <p:cNvPr id="3" name="Symbol zastępczy teks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4" name="Symbol zastępczy zawartości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5" name="Symbol zastępczy teks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6" name="Symbol zastępczy zawartości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7" name="Symbol zastępczy daty 6"/>
          <p:cNvSpPr>
            <a:spLocks noGrp="1"/>
          </p:cNvSpPr>
          <p:nvPr>
            <p:ph type="dt" sz="half" idx="10"/>
          </p:nvPr>
        </p:nvSpPr>
        <p:spPr/>
        <p:txBody>
          <a:bodyPr/>
          <a:lstStyle/>
          <a:p>
            <a:fld id="{693B77BC-8895-490A-A4DF-95DB922F496D}" type="datetimeFigureOut">
              <a:rPr lang="en-GB" smtClean="0"/>
              <a:t>09/09/2024</a:t>
            </a:fld>
            <a:endParaRPr lang="en-GB"/>
          </a:p>
        </p:txBody>
      </p:sp>
      <p:sp>
        <p:nvSpPr>
          <p:cNvPr id="8" name="Symbol zastępczy stopki 7"/>
          <p:cNvSpPr>
            <a:spLocks noGrp="1"/>
          </p:cNvSpPr>
          <p:nvPr>
            <p:ph type="ftr" sz="quarter" idx="11"/>
          </p:nvPr>
        </p:nvSpPr>
        <p:spPr/>
        <p:txBody>
          <a:bodyPr/>
          <a:lstStyle/>
          <a:p>
            <a:endParaRPr lang="en-GB"/>
          </a:p>
        </p:txBody>
      </p:sp>
      <p:sp>
        <p:nvSpPr>
          <p:cNvPr id="9" name="Symbol zastępczy numeru slajdu 8"/>
          <p:cNvSpPr>
            <a:spLocks noGrp="1"/>
          </p:cNvSpPr>
          <p:nvPr>
            <p:ph type="sldNum" sz="quarter" idx="12"/>
          </p:nvPr>
        </p:nvSpPr>
        <p:spPr/>
        <p:txBody>
          <a:bodyPr/>
          <a:lstStyle/>
          <a:p>
            <a:fld id="{711CDCEB-23DE-455C-8C75-A57B7BB4542A}" type="slidenum">
              <a:rPr lang="en-GB" smtClean="0"/>
              <a:t>‹#›</a:t>
            </a:fld>
            <a:endParaRPr lang="en-GB"/>
          </a:p>
        </p:txBody>
      </p:sp>
    </p:spTree>
    <p:extLst>
      <p:ext uri="{BB962C8B-B14F-4D97-AF65-F5344CB8AC3E}">
        <p14:creationId xmlns:p14="http://schemas.microsoft.com/office/powerpoint/2010/main" val="5954739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en-GB"/>
          </a:p>
        </p:txBody>
      </p:sp>
      <p:sp>
        <p:nvSpPr>
          <p:cNvPr id="3" name="Symbol zastępczy daty 2"/>
          <p:cNvSpPr>
            <a:spLocks noGrp="1"/>
          </p:cNvSpPr>
          <p:nvPr>
            <p:ph type="dt" sz="half" idx="10"/>
          </p:nvPr>
        </p:nvSpPr>
        <p:spPr/>
        <p:txBody>
          <a:bodyPr/>
          <a:lstStyle/>
          <a:p>
            <a:fld id="{693B77BC-8895-490A-A4DF-95DB922F496D}" type="datetimeFigureOut">
              <a:rPr lang="en-GB" smtClean="0"/>
              <a:t>09/09/2024</a:t>
            </a:fld>
            <a:endParaRPr lang="en-GB"/>
          </a:p>
        </p:txBody>
      </p:sp>
      <p:sp>
        <p:nvSpPr>
          <p:cNvPr id="4" name="Symbol zastępczy stopki 3"/>
          <p:cNvSpPr>
            <a:spLocks noGrp="1"/>
          </p:cNvSpPr>
          <p:nvPr>
            <p:ph type="ftr" sz="quarter" idx="11"/>
          </p:nvPr>
        </p:nvSpPr>
        <p:spPr/>
        <p:txBody>
          <a:bodyPr/>
          <a:lstStyle/>
          <a:p>
            <a:endParaRPr lang="en-GB"/>
          </a:p>
        </p:txBody>
      </p:sp>
      <p:sp>
        <p:nvSpPr>
          <p:cNvPr id="5" name="Symbol zastępczy numeru slajdu 4"/>
          <p:cNvSpPr>
            <a:spLocks noGrp="1"/>
          </p:cNvSpPr>
          <p:nvPr>
            <p:ph type="sldNum" sz="quarter" idx="12"/>
          </p:nvPr>
        </p:nvSpPr>
        <p:spPr/>
        <p:txBody>
          <a:bodyPr/>
          <a:lstStyle/>
          <a:p>
            <a:fld id="{711CDCEB-23DE-455C-8C75-A57B7BB4542A}" type="slidenum">
              <a:rPr lang="en-GB" smtClean="0"/>
              <a:t>‹#›</a:t>
            </a:fld>
            <a:endParaRPr lang="en-GB"/>
          </a:p>
        </p:txBody>
      </p:sp>
    </p:spTree>
    <p:extLst>
      <p:ext uri="{BB962C8B-B14F-4D97-AF65-F5344CB8AC3E}">
        <p14:creationId xmlns:p14="http://schemas.microsoft.com/office/powerpoint/2010/main" val="34055812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p>
            <a:fld id="{693B77BC-8895-490A-A4DF-95DB922F496D}" type="datetimeFigureOut">
              <a:rPr lang="en-GB" smtClean="0"/>
              <a:t>09/09/2024</a:t>
            </a:fld>
            <a:endParaRPr lang="en-GB"/>
          </a:p>
        </p:txBody>
      </p:sp>
      <p:sp>
        <p:nvSpPr>
          <p:cNvPr id="3" name="Symbol zastępczy stopki 2"/>
          <p:cNvSpPr>
            <a:spLocks noGrp="1"/>
          </p:cNvSpPr>
          <p:nvPr>
            <p:ph type="ftr" sz="quarter" idx="11"/>
          </p:nvPr>
        </p:nvSpPr>
        <p:spPr/>
        <p:txBody>
          <a:bodyPr/>
          <a:lstStyle/>
          <a:p>
            <a:endParaRPr lang="en-GB"/>
          </a:p>
        </p:txBody>
      </p:sp>
      <p:sp>
        <p:nvSpPr>
          <p:cNvPr id="4" name="Symbol zastępczy numeru slajdu 3"/>
          <p:cNvSpPr>
            <a:spLocks noGrp="1"/>
          </p:cNvSpPr>
          <p:nvPr>
            <p:ph type="sldNum" sz="quarter" idx="12"/>
          </p:nvPr>
        </p:nvSpPr>
        <p:spPr/>
        <p:txBody>
          <a:bodyPr/>
          <a:lstStyle/>
          <a:p>
            <a:fld id="{711CDCEB-23DE-455C-8C75-A57B7BB4542A}" type="slidenum">
              <a:rPr lang="en-GB" smtClean="0"/>
              <a:t>‹#›</a:t>
            </a:fld>
            <a:endParaRPr lang="en-GB"/>
          </a:p>
        </p:txBody>
      </p:sp>
    </p:spTree>
    <p:extLst>
      <p:ext uri="{BB962C8B-B14F-4D97-AF65-F5344CB8AC3E}">
        <p14:creationId xmlns:p14="http://schemas.microsoft.com/office/powerpoint/2010/main" val="33758052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3008313" cy="1162050"/>
          </a:xfrm>
        </p:spPr>
        <p:txBody>
          <a:bodyPr anchor="b"/>
          <a:lstStyle>
            <a:lvl1pPr algn="l">
              <a:defRPr sz="2000" b="1"/>
            </a:lvl1pPr>
          </a:lstStyle>
          <a:p>
            <a:r>
              <a:rPr lang="pl-PL" smtClean="0"/>
              <a:t>Kliknij, aby edytować styl</a:t>
            </a:r>
            <a:endParaRPr lang="en-GB"/>
          </a:p>
        </p:txBody>
      </p:sp>
      <p:sp>
        <p:nvSpPr>
          <p:cNvPr id="3" name="Symbol zastępczy zawartości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teks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693B77BC-8895-490A-A4DF-95DB922F496D}" type="datetimeFigureOut">
              <a:rPr lang="en-GB" smtClean="0"/>
              <a:t>09/09/2024</a:t>
            </a:fld>
            <a:endParaRPr lang="en-GB"/>
          </a:p>
        </p:txBody>
      </p:sp>
      <p:sp>
        <p:nvSpPr>
          <p:cNvPr id="6" name="Symbol zastępczy stopki 5"/>
          <p:cNvSpPr>
            <a:spLocks noGrp="1"/>
          </p:cNvSpPr>
          <p:nvPr>
            <p:ph type="ftr" sz="quarter" idx="11"/>
          </p:nvPr>
        </p:nvSpPr>
        <p:spPr/>
        <p:txBody>
          <a:bodyPr/>
          <a:lstStyle/>
          <a:p>
            <a:endParaRPr lang="en-GB"/>
          </a:p>
        </p:txBody>
      </p:sp>
      <p:sp>
        <p:nvSpPr>
          <p:cNvPr id="7" name="Symbol zastępczy numeru slajdu 6"/>
          <p:cNvSpPr>
            <a:spLocks noGrp="1"/>
          </p:cNvSpPr>
          <p:nvPr>
            <p:ph type="sldNum" sz="quarter" idx="12"/>
          </p:nvPr>
        </p:nvSpPr>
        <p:spPr/>
        <p:txBody>
          <a:bodyPr/>
          <a:lstStyle/>
          <a:p>
            <a:fld id="{711CDCEB-23DE-455C-8C75-A57B7BB4542A}" type="slidenum">
              <a:rPr lang="en-GB" smtClean="0"/>
              <a:t>‹#›</a:t>
            </a:fld>
            <a:endParaRPr lang="en-GB"/>
          </a:p>
        </p:txBody>
      </p:sp>
    </p:spTree>
    <p:extLst>
      <p:ext uri="{BB962C8B-B14F-4D97-AF65-F5344CB8AC3E}">
        <p14:creationId xmlns:p14="http://schemas.microsoft.com/office/powerpoint/2010/main" val="28261498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792288" y="4800600"/>
            <a:ext cx="5486400" cy="566738"/>
          </a:xfrm>
        </p:spPr>
        <p:txBody>
          <a:bodyPr anchor="b"/>
          <a:lstStyle>
            <a:lvl1pPr algn="l">
              <a:defRPr sz="2000" b="1"/>
            </a:lvl1pPr>
          </a:lstStyle>
          <a:p>
            <a:r>
              <a:rPr lang="pl-PL" smtClean="0"/>
              <a:t>Kliknij, aby edytować styl</a:t>
            </a:r>
            <a:endParaRPr lang="en-GB"/>
          </a:p>
        </p:txBody>
      </p:sp>
      <p:sp>
        <p:nvSpPr>
          <p:cNvPr id="3" name="Symbol zastępczy obraz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Symbol zastępczy teks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693B77BC-8895-490A-A4DF-95DB922F496D}" type="datetimeFigureOut">
              <a:rPr lang="en-GB" smtClean="0"/>
              <a:t>09/09/2024</a:t>
            </a:fld>
            <a:endParaRPr lang="en-GB"/>
          </a:p>
        </p:txBody>
      </p:sp>
      <p:sp>
        <p:nvSpPr>
          <p:cNvPr id="6" name="Symbol zastępczy stopki 5"/>
          <p:cNvSpPr>
            <a:spLocks noGrp="1"/>
          </p:cNvSpPr>
          <p:nvPr>
            <p:ph type="ftr" sz="quarter" idx="11"/>
          </p:nvPr>
        </p:nvSpPr>
        <p:spPr/>
        <p:txBody>
          <a:bodyPr/>
          <a:lstStyle/>
          <a:p>
            <a:endParaRPr lang="en-GB"/>
          </a:p>
        </p:txBody>
      </p:sp>
      <p:sp>
        <p:nvSpPr>
          <p:cNvPr id="7" name="Symbol zastępczy numeru slajdu 6"/>
          <p:cNvSpPr>
            <a:spLocks noGrp="1"/>
          </p:cNvSpPr>
          <p:nvPr>
            <p:ph type="sldNum" sz="quarter" idx="12"/>
          </p:nvPr>
        </p:nvSpPr>
        <p:spPr/>
        <p:txBody>
          <a:bodyPr/>
          <a:lstStyle/>
          <a:p>
            <a:fld id="{711CDCEB-23DE-455C-8C75-A57B7BB4542A}" type="slidenum">
              <a:rPr lang="en-GB" smtClean="0"/>
              <a:t>‹#›</a:t>
            </a:fld>
            <a:endParaRPr lang="en-GB"/>
          </a:p>
        </p:txBody>
      </p:sp>
    </p:spTree>
    <p:extLst>
      <p:ext uri="{BB962C8B-B14F-4D97-AF65-F5344CB8AC3E}">
        <p14:creationId xmlns:p14="http://schemas.microsoft.com/office/powerpoint/2010/main" val="32639436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en-GB"/>
          </a:p>
        </p:txBody>
      </p:sp>
      <p:sp>
        <p:nvSpPr>
          <p:cNvPr id="3" name="Symbol zastępczy tytułu pionowego 2"/>
          <p:cNvSpPr>
            <a:spLocks noGrp="1"/>
          </p:cNvSpPr>
          <p:nvPr>
            <p:ph type="body" orient="vert" idx="1"/>
          </p:nvPr>
        </p:nvSpPr>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daty 3"/>
          <p:cNvSpPr>
            <a:spLocks noGrp="1"/>
          </p:cNvSpPr>
          <p:nvPr>
            <p:ph type="dt" sz="half" idx="10"/>
          </p:nvPr>
        </p:nvSpPr>
        <p:spPr/>
        <p:txBody>
          <a:bodyPr/>
          <a:lstStyle/>
          <a:p>
            <a:fld id="{693B77BC-8895-490A-A4DF-95DB922F496D}" type="datetimeFigureOut">
              <a:rPr lang="en-GB" smtClean="0"/>
              <a:t>09/09/2024</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711CDCEB-23DE-455C-8C75-A57B7BB4542A}" type="slidenum">
              <a:rPr lang="en-GB" smtClean="0"/>
              <a:t>‹#›</a:t>
            </a:fld>
            <a:endParaRPr lang="en-GB"/>
          </a:p>
        </p:txBody>
      </p:sp>
    </p:spTree>
    <p:extLst>
      <p:ext uri="{BB962C8B-B14F-4D97-AF65-F5344CB8AC3E}">
        <p14:creationId xmlns:p14="http://schemas.microsoft.com/office/powerpoint/2010/main" val="31132134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274638"/>
            <a:ext cx="2057400" cy="5851525"/>
          </a:xfrm>
        </p:spPr>
        <p:txBody>
          <a:bodyPr vert="eaVert"/>
          <a:lstStyle/>
          <a:p>
            <a:r>
              <a:rPr lang="pl-PL" smtClean="0"/>
              <a:t>Kliknij, aby edytować styl</a:t>
            </a:r>
            <a:endParaRPr lang="en-GB"/>
          </a:p>
        </p:txBody>
      </p:sp>
      <p:sp>
        <p:nvSpPr>
          <p:cNvPr id="3" name="Symbol zastępczy tytułu pionowego 2"/>
          <p:cNvSpPr>
            <a:spLocks noGrp="1"/>
          </p:cNvSpPr>
          <p:nvPr>
            <p:ph type="body" orient="vert" idx="1"/>
          </p:nvPr>
        </p:nvSpPr>
        <p:spPr>
          <a:xfrm>
            <a:off x="457200" y="274638"/>
            <a:ext cx="6019800" cy="5851525"/>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daty 3"/>
          <p:cNvSpPr>
            <a:spLocks noGrp="1"/>
          </p:cNvSpPr>
          <p:nvPr>
            <p:ph type="dt" sz="half" idx="10"/>
          </p:nvPr>
        </p:nvSpPr>
        <p:spPr/>
        <p:txBody>
          <a:bodyPr/>
          <a:lstStyle/>
          <a:p>
            <a:fld id="{693B77BC-8895-490A-A4DF-95DB922F496D}" type="datetimeFigureOut">
              <a:rPr lang="en-GB" smtClean="0"/>
              <a:t>09/09/2024</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711CDCEB-23DE-455C-8C75-A57B7BB4542A}" type="slidenum">
              <a:rPr lang="en-GB" smtClean="0"/>
              <a:t>‹#›</a:t>
            </a:fld>
            <a:endParaRPr lang="en-GB"/>
          </a:p>
        </p:txBody>
      </p:sp>
    </p:spTree>
    <p:extLst>
      <p:ext uri="{BB962C8B-B14F-4D97-AF65-F5344CB8AC3E}">
        <p14:creationId xmlns:p14="http://schemas.microsoft.com/office/powerpoint/2010/main" val="11298556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tytuł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l-PL" smtClean="0"/>
              <a:t>Kliknij, aby edytować styl</a:t>
            </a:r>
            <a:endParaRPr lang="en-GB"/>
          </a:p>
        </p:txBody>
      </p:sp>
      <p:sp>
        <p:nvSpPr>
          <p:cNvPr id="3" name="Symbol zastępczy teks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daty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3B77BC-8895-490A-A4DF-95DB922F496D}" type="datetimeFigureOut">
              <a:rPr lang="en-GB" smtClean="0"/>
              <a:t>09/09/2024</a:t>
            </a:fld>
            <a:endParaRPr lang="en-GB"/>
          </a:p>
        </p:txBody>
      </p:sp>
      <p:sp>
        <p:nvSpPr>
          <p:cNvPr id="5" name="Symbol zastępczy stopki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ymbol zastępczy numeru slajd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11CDCEB-23DE-455C-8C75-A57B7BB4542A}" type="slidenum">
              <a:rPr lang="en-GB" smtClean="0"/>
              <a:t>‹#›</a:t>
            </a:fld>
            <a:endParaRPr lang="en-GB"/>
          </a:p>
        </p:txBody>
      </p:sp>
    </p:spTree>
    <p:extLst>
      <p:ext uri="{BB962C8B-B14F-4D97-AF65-F5344CB8AC3E}">
        <p14:creationId xmlns:p14="http://schemas.microsoft.com/office/powerpoint/2010/main" val="42492838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p:txBody>
          <a:bodyPr/>
          <a:lstStyle/>
          <a:p>
            <a:r>
              <a:rPr lang="en-GB" dirty="0" smtClean="0"/>
              <a:t>That’s Show Business</a:t>
            </a:r>
            <a:endParaRPr lang="en-GB" dirty="0"/>
          </a:p>
        </p:txBody>
      </p:sp>
      <p:sp>
        <p:nvSpPr>
          <p:cNvPr id="3" name="Podtytuł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154567522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1545184"/>
            <a:ext cx="8496000" cy="354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874575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944863"/>
            <a:ext cx="8496000" cy="50044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7562533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That’s Show Business</a:t>
            </a:r>
            <a:endParaRPr lang="en-GB" dirty="0"/>
          </a:p>
        </p:txBody>
      </p:sp>
      <p:sp>
        <p:nvSpPr>
          <p:cNvPr id="3" name="Symbol zastępczy zawartości 2"/>
          <p:cNvSpPr>
            <a:spLocks noGrp="1"/>
          </p:cNvSpPr>
          <p:nvPr>
            <p:ph idx="1"/>
          </p:nvPr>
        </p:nvSpPr>
        <p:spPr/>
        <p:txBody>
          <a:bodyPr>
            <a:normAutofit fontScale="70000" lnSpcReduction="20000"/>
          </a:bodyPr>
          <a:lstStyle/>
          <a:p>
            <a:r>
              <a:rPr lang="en-GB" dirty="0" smtClean="0"/>
              <a:t>You may have noticed that many modern Hollywood movies are based on variations of a theme.</a:t>
            </a:r>
          </a:p>
          <a:p>
            <a:r>
              <a:rPr lang="en-GB" dirty="0" smtClean="0"/>
              <a:t>Very few of them feel fresh or different.</a:t>
            </a:r>
          </a:p>
          <a:p>
            <a:r>
              <a:rPr lang="en-GB" dirty="0" smtClean="0"/>
              <a:t>Both the Star Wars and Indiana Jones franchises have been comprehensively ruined, perhaps forever. </a:t>
            </a:r>
          </a:p>
          <a:p>
            <a:r>
              <a:rPr lang="en-GB" dirty="0" smtClean="0"/>
              <a:t>This is quite an achievement as the fans of the original Star Wars and Indiana Jones movies are extremely nostalgic about the movies of their youth.</a:t>
            </a:r>
          </a:p>
          <a:p>
            <a:r>
              <a:rPr lang="en-GB" dirty="0" smtClean="0"/>
              <a:t>They really wanted to like the newer movies but they had none of the charm of the originals. </a:t>
            </a:r>
          </a:p>
          <a:p>
            <a:r>
              <a:rPr lang="en-GB" dirty="0" smtClean="0"/>
              <a:t>Did the Hollywood studios become greedy?</a:t>
            </a:r>
          </a:p>
          <a:p>
            <a:r>
              <a:rPr lang="en-GB" dirty="0" smtClean="0"/>
              <a:t>In a way they did, like Gordon </a:t>
            </a:r>
            <a:r>
              <a:rPr lang="en-GB" dirty="0" err="1" smtClean="0"/>
              <a:t>Gekko</a:t>
            </a:r>
            <a:r>
              <a:rPr lang="en-GB" dirty="0" smtClean="0"/>
              <a:t> from </a:t>
            </a:r>
            <a:r>
              <a:rPr lang="en-GB" i="1" dirty="0" err="1" smtClean="0"/>
              <a:t>Wallstreet</a:t>
            </a:r>
            <a:r>
              <a:rPr lang="en-GB" dirty="0" smtClean="0"/>
              <a:t> (1987) they started to believe that consolidation and greed were the right paths to follow.</a:t>
            </a:r>
            <a:endParaRPr lang="en-GB" dirty="0"/>
          </a:p>
        </p:txBody>
      </p:sp>
    </p:spTree>
    <p:extLst>
      <p:ext uri="{BB962C8B-B14F-4D97-AF65-F5344CB8AC3E}">
        <p14:creationId xmlns:p14="http://schemas.microsoft.com/office/powerpoint/2010/main" val="148464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74912"/>
            <a:ext cx="8496000" cy="63224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857078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908720"/>
            <a:ext cx="8496000" cy="47766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5498260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That’s Show Business</a:t>
            </a:r>
            <a:endParaRPr lang="en-GB" dirty="0"/>
          </a:p>
        </p:txBody>
      </p:sp>
      <p:sp>
        <p:nvSpPr>
          <p:cNvPr id="3" name="Symbol zastępczy zawartości 2"/>
          <p:cNvSpPr>
            <a:spLocks noGrp="1"/>
          </p:cNvSpPr>
          <p:nvPr>
            <p:ph idx="1"/>
          </p:nvPr>
        </p:nvSpPr>
        <p:spPr/>
        <p:txBody>
          <a:bodyPr>
            <a:normAutofit fontScale="55000" lnSpcReduction="20000"/>
          </a:bodyPr>
          <a:lstStyle/>
          <a:p>
            <a:r>
              <a:rPr lang="en-GB" dirty="0" smtClean="0"/>
              <a:t>The original Hollywood movie pioneers set up their studios in California because of its year-round sunshine and the visually interesting and variable landscapes.</a:t>
            </a:r>
          </a:p>
          <a:p>
            <a:r>
              <a:rPr lang="en-GB" dirty="0" smtClean="0"/>
              <a:t>It was also far away from New Jersey on the east coast of the US.</a:t>
            </a:r>
          </a:p>
          <a:p>
            <a:r>
              <a:rPr lang="en-GB" dirty="0" smtClean="0"/>
              <a:t>New Jersey was the birthplace of the US movie industry but Thomas Edison damaged this fledgling industry.</a:t>
            </a:r>
          </a:p>
          <a:p>
            <a:r>
              <a:rPr lang="en-GB" dirty="0" smtClean="0"/>
              <a:t>He attempted to monopolize it by continuously taking legal action against his rivals. </a:t>
            </a:r>
          </a:p>
          <a:p>
            <a:r>
              <a:rPr lang="en-GB" dirty="0" smtClean="0"/>
              <a:t>In 1919, two directors called Charlie Chaplin and D.W. Griffith teamed up with two actors called Douglas Fairbanks and Mary Pickford to establish an independent movie studio called United Artists.</a:t>
            </a:r>
          </a:p>
          <a:p>
            <a:r>
              <a:rPr lang="en-GB" dirty="0" smtClean="0"/>
              <a:t>United Artists was based in Los Angeles, California.</a:t>
            </a:r>
          </a:p>
          <a:p>
            <a:r>
              <a:rPr lang="en-GB" dirty="0" smtClean="0"/>
              <a:t>The studio gained a well deserved reputation for taking chances and succeeding against all the odds.</a:t>
            </a:r>
          </a:p>
          <a:p>
            <a:r>
              <a:rPr lang="en-GB" dirty="0" smtClean="0"/>
              <a:t>The studio put James Bond on the big screen, and like the enigmatic English spy it was exciting, cool and sophisticated, it always won in the end!</a:t>
            </a:r>
          </a:p>
          <a:p>
            <a:endParaRPr lang="en-GB" dirty="0"/>
          </a:p>
        </p:txBody>
      </p:sp>
    </p:spTree>
    <p:extLst>
      <p:ext uri="{BB962C8B-B14F-4D97-AF65-F5344CB8AC3E}">
        <p14:creationId xmlns:p14="http://schemas.microsoft.com/office/powerpoint/2010/main" val="935136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752" y="116632"/>
            <a:ext cx="4464000" cy="6613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3334074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That’s Show Business</a:t>
            </a:r>
            <a:endParaRPr lang="en-GB" dirty="0"/>
          </a:p>
        </p:txBody>
      </p:sp>
      <p:sp>
        <p:nvSpPr>
          <p:cNvPr id="3" name="Symbol zastępczy zawartości 2"/>
          <p:cNvSpPr>
            <a:spLocks noGrp="1"/>
          </p:cNvSpPr>
          <p:nvPr>
            <p:ph idx="1"/>
          </p:nvPr>
        </p:nvSpPr>
        <p:spPr/>
        <p:txBody>
          <a:bodyPr>
            <a:normAutofit fontScale="77500" lnSpcReduction="20000"/>
          </a:bodyPr>
          <a:lstStyle/>
          <a:p>
            <a:r>
              <a:rPr lang="en-GB" dirty="0" smtClean="0"/>
              <a:t>In some ways the movie business is exactly the same as it was in the days when Charlie Chaplin’s career was at its height.</a:t>
            </a:r>
          </a:p>
          <a:p>
            <a:r>
              <a:rPr lang="en-GB" dirty="0" smtClean="0"/>
              <a:t>Charlie Chaplin had such a famous face that even modern audiences recognise him.</a:t>
            </a:r>
          </a:p>
          <a:p>
            <a:r>
              <a:rPr lang="en-GB" dirty="0" smtClean="0"/>
              <a:t>Fame sells, but Charlie Chaplin had more than just fame, he had a compelling story.</a:t>
            </a:r>
          </a:p>
          <a:p>
            <a:r>
              <a:rPr lang="en-GB" dirty="0" smtClean="0"/>
              <a:t>He rose from a childhood of poverty and chaos to dominate the movie industry.</a:t>
            </a:r>
          </a:p>
          <a:p>
            <a:r>
              <a:rPr lang="en-GB" dirty="0" smtClean="0"/>
              <a:t>He had a colourful private life that became public and swam against the tide of public opinion to challenge the Nazis when few other public figures were prepared to do so.</a:t>
            </a:r>
          </a:p>
          <a:p>
            <a:endParaRPr lang="en-GB" dirty="0"/>
          </a:p>
        </p:txBody>
      </p:sp>
    </p:spTree>
    <p:extLst>
      <p:ext uri="{BB962C8B-B14F-4D97-AF65-F5344CB8AC3E}">
        <p14:creationId xmlns:p14="http://schemas.microsoft.com/office/powerpoint/2010/main" val="2215885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4392" y="180548"/>
            <a:ext cx="7056000" cy="64168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3334074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That’s Show Business</a:t>
            </a:r>
            <a:endParaRPr lang="en-GB" dirty="0"/>
          </a:p>
        </p:txBody>
      </p:sp>
      <p:sp>
        <p:nvSpPr>
          <p:cNvPr id="3" name="Symbol zastępczy zawartości 2"/>
          <p:cNvSpPr>
            <a:spLocks noGrp="1"/>
          </p:cNvSpPr>
          <p:nvPr>
            <p:ph idx="1"/>
          </p:nvPr>
        </p:nvSpPr>
        <p:spPr/>
        <p:txBody>
          <a:bodyPr>
            <a:normAutofit fontScale="70000" lnSpcReduction="20000"/>
          </a:bodyPr>
          <a:lstStyle/>
          <a:p>
            <a:r>
              <a:rPr lang="en-GB" dirty="0" smtClean="0"/>
              <a:t>Charlie Chaplin was the only star of silent movies to successfully make the transition to the era of synchronous sound.</a:t>
            </a:r>
          </a:p>
          <a:p>
            <a:r>
              <a:rPr lang="en-GB" dirty="0" smtClean="0"/>
              <a:t>Silent movies were never truly silent, they were always supposed to be accompanied by music.</a:t>
            </a:r>
          </a:p>
          <a:p>
            <a:r>
              <a:rPr lang="en-GB" dirty="0" smtClean="0"/>
              <a:t>The technology of synchronous sound made it possible to synchronise the sound of speech with the movements of the actor’s lips.</a:t>
            </a:r>
          </a:p>
          <a:p>
            <a:r>
              <a:rPr lang="en-GB" dirty="0" smtClean="0"/>
              <a:t>It was a mesmerizing technology which captured the imagination of the cinema audience and yet Chaplin resisted it for as long as possible because he knew that adding his native language to his movies was going to confuse a large part of his audience.</a:t>
            </a:r>
          </a:p>
          <a:p>
            <a:r>
              <a:rPr lang="en-GB" dirty="0" smtClean="0"/>
              <a:t>However, he was enthralled by the potential of funny sound effects and even blew bubbles into a bucket full of water to simulate the sounds of an upset stomach at a socially embarrassing moment!   </a:t>
            </a:r>
            <a:endParaRPr lang="en-GB" dirty="0"/>
          </a:p>
        </p:txBody>
      </p:sp>
    </p:spTree>
    <p:extLst>
      <p:ext uri="{BB962C8B-B14F-4D97-AF65-F5344CB8AC3E}">
        <p14:creationId xmlns:p14="http://schemas.microsoft.com/office/powerpoint/2010/main" val="2215885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268760"/>
            <a:ext cx="8496000" cy="424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3334074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That’s Show Business</a:t>
            </a:r>
            <a:endParaRPr lang="en-GB" dirty="0"/>
          </a:p>
        </p:txBody>
      </p:sp>
      <p:sp>
        <p:nvSpPr>
          <p:cNvPr id="3" name="Symbol zastępczy zawartości 2"/>
          <p:cNvSpPr>
            <a:spLocks noGrp="1"/>
          </p:cNvSpPr>
          <p:nvPr>
            <p:ph idx="1"/>
          </p:nvPr>
        </p:nvSpPr>
        <p:spPr/>
        <p:txBody>
          <a:bodyPr>
            <a:normAutofit fontScale="92500" lnSpcReduction="20000"/>
          </a:bodyPr>
          <a:lstStyle/>
          <a:p>
            <a:r>
              <a:rPr lang="en-GB" dirty="0" smtClean="0"/>
              <a:t>From the early days of cinema attempts were made to add synchronous sound to movies. </a:t>
            </a:r>
          </a:p>
          <a:p>
            <a:r>
              <a:rPr lang="en-GB" dirty="0" smtClean="0"/>
              <a:t>Thomas Edison’s associates succeeded in synchronising short recordings of dialogue with short movies.</a:t>
            </a:r>
          </a:p>
          <a:p>
            <a:r>
              <a:rPr lang="en-GB" dirty="0" smtClean="0"/>
              <a:t>However, the technology was far from perfect and the sound track of the movie could only be heard by one listener at a time.</a:t>
            </a:r>
          </a:p>
          <a:p>
            <a:r>
              <a:rPr lang="en-GB" dirty="0" smtClean="0"/>
              <a:t>When movies became longer than the sound recordings it was possible to make in Edison’s time this fledgling technology was abandoned.</a:t>
            </a:r>
            <a:endParaRPr lang="en-GB" dirty="0"/>
          </a:p>
        </p:txBody>
      </p:sp>
    </p:spTree>
    <p:extLst>
      <p:ext uri="{BB962C8B-B14F-4D97-AF65-F5344CB8AC3E}">
        <p14:creationId xmlns:p14="http://schemas.microsoft.com/office/powerpoint/2010/main" val="2215885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4272" y="116632"/>
            <a:ext cx="4896000" cy="66724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3334074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That’s Show Business</a:t>
            </a:r>
            <a:endParaRPr lang="en-GB" dirty="0"/>
          </a:p>
        </p:txBody>
      </p:sp>
      <p:sp>
        <p:nvSpPr>
          <p:cNvPr id="3" name="Symbol zastępczy zawartości 2"/>
          <p:cNvSpPr>
            <a:spLocks noGrp="1"/>
          </p:cNvSpPr>
          <p:nvPr>
            <p:ph idx="1"/>
          </p:nvPr>
        </p:nvSpPr>
        <p:spPr/>
        <p:txBody>
          <a:bodyPr>
            <a:normAutofit fontScale="70000" lnSpcReduction="20000"/>
          </a:bodyPr>
          <a:lstStyle/>
          <a:p>
            <a:r>
              <a:rPr lang="en-GB" dirty="0" smtClean="0"/>
              <a:t>Since films are essentially a visual medium a number of inventors found a way to convert sounds into flashes of light which could be recorded onto the film alongside the visual images to be projected.</a:t>
            </a:r>
          </a:p>
          <a:p>
            <a:r>
              <a:rPr lang="en-GB" dirty="0" smtClean="0"/>
              <a:t>This sound-on-film technology worked really well because the sound track was always played at the same rate as the movie images were projected.</a:t>
            </a:r>
          </a:p>
          <a:p>
            <a:r>
              <a:rPr lang="en-GB" dirty="0" smtClean="0"/>
              <a:t>Over time, inventive ways were found to amplify sound tracks so that they could even be heard in the largest cinemas.</a:t>
            </a:r>
          </a:p>
          <a:p>
            <a:r>
              <a:rPr lang="en-GB" dirty="0" smtClean="0"/>
              <a:t>These new technologies were expensive and disruptive so the larger, more well established studios continued to make silent movies long after </a:t>
            </a:r>
            <a:r>
              <a:rPr lang="en-GB" i="1" dirty="0" smtClean="0"/>
              <a:t>talkies</a:t>
            </a:r>
            <a:r>
              <a:rPr lang="en-GB" dirty="0" smtClean="0"/>
              <a:t> became available.</a:t>
            </a:r>
          </a:p>
          <a:p>
            <a:r>
              <a:rPr lang="en-GB" dirty="0" smtClean="0"/>
              <a:t>In the end, they all had to bow before the might of public pressure as cinema audiences loved the new movie technology.</a:t>
            </a:r>
          </a:p>
          <a:p>
            <a:endParaRPr lang="en-GB" dirty="0"/>
          </a:p>
        </p:txBody>
      </p:sp>
    </p:spTree>
    <p:extLst>
      <p:ext uri="{BB962C8B-B14F-4D97-AF65-F5344CB8AC3E}">
        <p14:creationId xmlns:p14="http://schemas.microsoft.com/office/powerpoint/2010/main" val="2215885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60648"/>
            <a:ext cx="8496000" cy="63637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3334074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That’s Show Business</a:t>
            </a:r>
            <a:endParaRPr lang="en-GB" dirty="0"/>
          </a:p>
        </p:txBody>
      </p:sp>
      <p:sp>
        <p:nvSpPr>
          <p:cNvPr id="3" name="Symbol zastępczy zawartości 2"/>
          <p:cNvSpPr>
            <a:spLocks noGrp="1"/>
          </p:cNvSpPr>
          <p:nvPr>
            <p:ph idx="1"/>
          </p:nvPr>
        </p:nvSpPr>
        <p:spPr/>
        <p:txBody>
          <a:bodyPr>
            <a:normAutofit fontScale="77500" lnSpcReduction="20000"/>
          </a:bodyPr>
          <a:lstStyle/>
          <a:p>
            <a:r>
              <a:rPr lang="en-GB" dirty="0" smtClean="0"/>
              <a:t>Now that the audience could hear their movie idols the nature of cinema changed, comedy became more sophisticated and less physical.</a:t>
            </a:r>
          </a:p>
          <a:p>
            <a:r>
              <a:rPr lang="en-GB" dirty="0" smtClean="0"/>
              <a:t>However, Lauryl and Hardy included plenty of slapstick comedy in their act as well as amusing dialogue.</a:t>
            </a:r>
          </a:p>
          <a:p>
            <a:r>
              <a:rPr lang="en-GB" dirty="0" smtClean="0"/>
              <a:t>Both of these comedians began their acting careers during the silent movie era, old habits die hard and also, as the global popularity of Mr Bean has proved, there will always be an audience for simple visually based comedy.</a:t>
            </a:r>
          </a:p>
          <a:p>
            <a:r>
              <a:rPr lang="en-GB" dirty="0" smtClean="0"/>
              <a:t>Lauryl and Hardy enjoyed great popularity in Europe because they recorded their movies in French, Spanish, Italian and German despite only having a limited knowledge of these languages.</a:t>
            </a:r>
            <a:endParaRPr lang="en-GB" dirty="0"/>
          </a:p>
        </p:txBody>
      </p:sp>
    </p:spTree>
    <p:extLst>
      <p:ext uri="{BB962C8B-B14F-4D97-AF65-F5344CB8AC3E}">
        <p14:creationId xmlns:p14="http://schemas.microsoft.com/office/powerpoint/2010/main" val="2215885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476672"/>
            <a:ext cx="8496000" cy="58311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3334074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That’s Show Business</a:t>
            </a:r>
            <a:endParaRPr lang="en-GB" dirty="0"/>
          </a:p>
        </p:txBody>
      </p:sp>
      <p:sp>
        <p:nvSpPr>
          <p:cNvPr id="3" name="Symbol zastępczy zawartości 2"/>
          <p:cNvSpPr>
            <a:spLocks noGrp="1"/>
          </p:cNvSpPr>
          <p:nvPr>
            <p:ph idx="1"/>
          </p:nvPr>
        </p:nvSpPr>
        <p:spPr/>
        <p:txBody>
          <a:bodyPr>
            <a:normAutofit fontScale="92500" lnSpcReduction="10000"/>
          </a:bodyPr>
          <a:lstStyle/>
          <a:p>
            <a:r>
              <a:rPr lang="en-GB" dirty="0" smtClean="0"/>
              <a:t>The golden age of cinema lasted from the introduction of synchronous speech and colour up until television became more widely available.</a:t>
            </a:r>
          </a:p>
          <a:p>
            <a:r>
              <a:rPr lang="en-GB" dirty="0" smtClean="0"/>
              <a:t>The introduction of synchronous speech made radio drama less attractive as compared to drama on the big screen.</a:t>
            </a:r>
          </a:p>
          <a:p>
            <a:r>
              <a:rPr lang="en-GB" dirty="0" smtClean="0"/>
              <a:t>The introduction of colour made live theatrical performances less attractive as people could now watch colourful musicals at the cinema and spend far less money.</a:t>
            </a:r>
            <a:endParaRPr lang="en-GB" dirty="0"/>
          </a:p>
        </p:txBody>
      </p:sp>
    </p:spTree>
    <p:extLst>
      <p:ext uri="{BB962C8B-B14F-4D97-AF65-F5344CB8AC3E}">
        <p14:creationId xmlns:p14="http://schemas.microsoft.com/office/powerpoint/2010/main" val="2215885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836709"/>
            <a:ext cx="8496000" cy="5295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3334074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That’s Show Business</a:t>
            </a:r>
            <a:endParaRPr lang="en-GB" dirty="0"/>
          </a:p>
        </p:txBody>
      </p:sp>
      <p:sp>
        <p:nvSpPr>
          <p:cNvPr id="3" name="Symbol zastępczy zawartości 2"/>
          <p:cNvSpPr>
            <a:spLocks noGrp="1"/>
          </p:cNvSpPr>
          <p:nvPr>
            <p:ph idx="1"/>
          </p:nvPr>
        </p:nvSpPr>
        <p:spPr/>
        <p:txBody>
          <a:bodyPr>
            <a:normAutofit fontScale="62500" lnSpcReduction="20000"/>
          </a:bodyPr>
          <a:lstStyle/>
          <a:p>
            <a:r>
              <a:rPr lang="en-GB" dirty="0" smtClean="0"/>
              <a:t>Ironically, the onset of the great depression in the early 1930s meant that people had far more time to watch movies, they also developed an appetite for escapism.</a:t>
            </a:r>
          </a:p>
          <a:p>
            <a:r>
              <a:rPr lang="en-GB" dirty="0" smtClean="0"/>
              <a:t>Ordinary people around the world congregated in cinemas to hear the latest news, watch the highlights of a soccer game or a baseball match and of course, they watched feature films about gangsters, cowboys and even aliens from outer space.</a:t>
            </a:r>
          </a:p>
          <a:p>
            <a:r>
              <a:rPr lang="en-GB" dirty="0" smtClean="0"/>
              <a:t>The ladies found solace in musicals and movies about romance.</a:t>
            </a:r>
          </a:p>
          <a:p>
            <a:r>
              <a:rPr lang="en-GB" dirty="0" smtClean="0"/>
              <a:t>Both men and women lined up to watch comedies, the outside world may have seemed harsh and confusing but at least the movie world offered them a friendly smile and a laugh among friends.</a:t>
            </a:r>
          </a:p>
          <a:p>
            <a:r>
              <a:rPr lang="en-GB" dirty="0" smtClean="0"/>
              <a:t>A Woody Allen movie called </a:t>
            </a:r>
            <a:r>
              <a:rPr lang="en-GB" i="1" dirty="0" smtClean="0"/>
              <a:t>The Purple Rose of Cairo (1985) </a:t>
            </a:r>
            <a:r>
              <a:rPr lang="en-GB" dirty="0" smtClean="0"/>
              <a:t>explores this relationship between fantasy and reality during the great depression.</a:t>
            </a:r>
          </a:p>
          <a:p>
            <a:r>
              <a:rPr lang="en-GB" dirty="0" smtClean="0"/>
              <a:t>It is based on a character who uses the movies to escape from her abusive husband, finally one of the characters in the black and white movie falls in love with her and steps out of the screen to sweep her off her feet.</a:t>
            </a:r>
            <a:endParaRPr lang="en-GB" dirty="0"/>
          </a:p>
        </p:txBody>
      </p:sp>
    </p:spTree>
    <p:extLst>
      <p:ext uri="{BB962C8B-B14F-4D97-AF65-F5344CB8AC3E}">
        <p14:creationId xmlns:p14="http://schemas.microsoft.com/office/powerpoint/2010/main" val="2215885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60648"/>
            <a:ext cx="8496000" cy="637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3334074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That’s Show Business</a:t>
            </a:r>
            <a:endParaRPr lang="en-GB" dirty="0"/>
          </a:p>
        </p:txBody>
      </p:sp>
      <p:sp>
        <p:nvSpPr>
          <p:cNvPr id="3" name="Symbol zastępczy zawartości 2"/>
          <p:cNvSpPr>
            <a:spLocks noGrp="1"/>
          </p:cNvSpPr>
          <p:nvPr>
            <p:ph idx="1"/>
          </p:nvPr>
        </p:nvSpPr>
        <p:spPr/>
        <p:txBody>
          <a:bodyPr>
            <a:normAutofit fontScale="77500" lnSpcReduction="20000"/>
          </a:bodyPr>
          <a:lstStyle/>
          <a:p>
            <a:r>
              <a:rPr lang="en-GB" dirty="0" smtClean="0"/>
              <a:t>Attempts were made to add colour to black and white movies from the days of Georges </a:t>
            </a:r>
            <a:r>
              <a:rPr lang="en-GB" dirty="0" err="1" smtClean="0"/>
              <a:t>Melies</a:t>
            </a:r>
            <a:r>
              <a:rPr lang="en-GB" dirty="0" smtClean="0"/>
              <a:t>.</a:t>
            </a:r>
          </a:p>
          <a:p>
            <a:r>
              <a:rPr lang="en-GB" dirty="0" smtClean="0"/>
              <a:t>Georges employed twenty artists to laboriously add dyes directly to the film using tiny paint brushes.</a:t>
            </a:r>
          </a:p>
          <a:p>
            <a:r>
              <a:rPr lang="en-GB" dirty="0" smtClean="0"/>
              <a:t>The results were certainly impressive but the method was far too labour intensive and expensive to be widely employed.</a:t>
            </a:r>
          </a:p>
          <a:p>
            <a:r>
              <a:rPr lang="en-GB" dirty="0" smtClean="0"/>
              <a:t>In later years stencils were used to speed up the process and entire sections of the movie could be tinted to highlight the drama.</a:t>
            </a:r>
          </a:p>
          <a:p>
            <a:r>
              <a:rPr lang="en-GB" dirty="0" smtClean="0"/>
              <a:t>For example, a section of a normal black and white film could have a red tint added to it during a murder scene or blue to suggest sadness or longing.</a:t>
            </a:r>
          </a:p>
          <a:p>
            <a:endParaRPr lang="en-GB" dirty="0"/>
          </a:p>
        </p:txBody>
      </p:sp>
    </p:spTree>
    <p:extLst>
      <p:ext uri="{BB962C8B-B14F-4D97-AF65-F5344CB8AC3E}">
        <p14:creationId xmlns:p14="http://schemas.microsoft.com/office/powerpoint/2010/main" val="2215885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32656"/>
            <a:ext cx="8496000" cy="61935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3334074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That’s Show Business</a:t>
            </a:r>
            <a:endParaRPr lang="en-GB" dirty="0"/>
          </a:p>
        </p:txBody>
      </p:sp>
      <p:sp>
        <p:nvSpPr>
          <p:cNvPr id="3" name="Symbol zastępczy zawartości 2"/>
          <p:cNvSpPr>
            <a:spLocks noGrp="1"/>
          </p:cNvSpPr>
          <p:nvPr>
            <p:ph idx="1"/>
          </p:nvPr>
        </p:nvSpPr>
        <p:spPr/>
        <p:txBody>
          <a:bodyPr>
            <a:normAutofit fontScale="77500" lnSpcReduction="20000"/>
          </a:bodyPr>
          <a:lstStyle/>
          <a:p>
            <a:r>
              <a:rPr lang="en-GB" dirty="0" smtClean="0"/>
              <a:t>In later years, the </a:t>
            </a:r>
            <a:r>
              <a:rPr lang="en-GB" i="1" dirty="0" smtClean="0"/>
              <a:t>Technicolour Corporation</a:t>
            </a:r>
            <a:r>
              <a:rPr lang="en-GB" dirty="0" smtClean="0"/>
              <a:t> developed a special movie camera which split light into red and blue components.</a:t>
            </a:r>
          </a:p>
          <a:p>
            <a:r>
              <a:rPr lang="en-GB" dirty="0" smtClean="0"/>
              <a:t>These red and blue images were used to develop separate films which were sensitive to either red or blue.</a:t>
            </a:r>
          </a:p>
          <a:p>
            <a:r>
              <a:rPr lang="en-GB" dirty="0" smtClean="0"/>
              <a:t>During projection, the process was reversed.</a:t>
            </a:r>
          </a:p>
          <a:p>
            <a:r>
              <a:rPr lang="en-GB" dirty="0" smtClean="0"/>
              <a:t>The red and blue films were projected separately and combined on screen.</a:t>
            </a:r>
          </a:p>
          <a:p>
            <a:r>
              <a:rPr lang="en-GB" dirty="0" smtClean="0"/>
              <a:t>The process was expensive and the results weren’t always photorealistic but the audience loved colour movie technology so it was improved over time and became a movie standard that we still enjoy today.</a:t>
            </a:r>
            <a:endParaRPr lang="en-GB" dirty="0"/>
          </a:p>
        </p:txBody>
      </p:sp>
    </p:spTree>
    <p:extLst>
      <p:ext uri="{BB962C8B-B14F-4D97-AF65-F5344CB8AC3E}">
        <p14:creationId xmlns:p14="http://schemas.microsoft.com/office/powerpoint/2010/main" val="2215885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260648"/>
            <a:ext cx="8496000" cy="63775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3334074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That’s Show Business</a:t>
            </a:r>
            <a:endParaRPr lang="en-GB" dirty="0"/>
          </a:p>
        </p:txBody>
      </p:sp>
      <p:sp>
        <p:nvSpPr>
          <p:cNvPr id="3" name="Symbol zastępczy zawartości 2"/>
          <p:cNvSpPr>
            <a:spLocks noGrp="1"/>
          </p:cNvSpPr>
          <p:nvPr>
            <p:ph idx="1"/>
          </p:nvPr>
        </p:nvSpPr>
        <p:spPr/>
        <p:txBody>
          <a:bodyPr>
            <a:normAutofit lnSpcReduction="10000"/>
          </a:bodyPr>
          <a:lstStyle/>
          <a:p>
            <a:r>
              <a:rPr lang="en-GB" dirty="0" smtClean="0"/>
              <a:t>The time has come to review some movies in detail (in no particular order).</a:t>
            </a:r>
          </a:p>
          <a:p>
            <a:r>
              <a:rPr lang="en-GB" dirty="0" smtClean="0"/>
              <a:t>These movies have been chosen for their technical quality, originality and artistry.</a:t>
            </a:r>
          </a:p>
          <a:p>
            <a:r>
              <a:rPr lang="en-GB" dirty="0" smtClean="0"/>
              <a:t>Perhaps most importantly, they have stood the test of time.</a:t>
            </a:r>
          </a:p>
          <a:p>
            <a:r>
              <a:rPr lang="en-GB" dirty="0" smtClean="0"/>
              <a:t>These movies have all served to enrich our culture and will hopefully continue to inspire the audiences of the generations to come.</a:t>
            </a:r>
          </a:p>
          <a:p>
            <a:endParaRPr lang="en-GB" dirty="0"/>
          </a:p>
        </p:txBody>
      </p:sp>
    </p:spTree>
    <p:extLst>
      <p:ext uri="{BB962C8B-B14F-4D97-AF65-F5344CB8AC3E}">
        <p14:creationId xmlns:p14="http://schemas.microsoft.com/office/powerpoint/2010/main" val="2215885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026264"/>
            <a:ext cx="8496000" cy="477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3334074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That’s Show Business</a:t>
            </a:r>
            <a:endParaRPr lang="en-GB" dirty="0"/>
          </a:p>
        </p:txBody>
      </p:sp>
      <p:sp>
        <p:nvSpPr>
          <p:cNvPr id="3" name="Symbol zastępczy zawartości 2"/>
          <p:cNvSpPr>
            <a:spLocks noGrp="1"/>
          </p:cNvSpPr>
          <p:nvPr>
            <p:ph idx="1"/>
          </p:nvPr>
        </p:nvSpPr>
        <p:spPr/>
        <p:txBody>
          <a:bodyPr>
            <a:normAutofit fontScale="77500" lnSpcReduction="20000"/>
          </a:bodyPr>
          <a:lstStyle/>
          <a:p>
            <a:r>
              <a:rPr lang="en-GB" dirty="0" smtClean="0"/>
              <a:t>The first movie on our list is </a:t>
            </a:r>
            <a:r>
              <a:rPr lang="en-GB" i="1" dirty="0" smtClean="0"/>
              <a:t>Aliens (1986).</a:t>
            </a:r>
          </a:p>
          <a:p>
            <a:r>
              <a:rPr lang="en-GB" dirty="0" smtClean="0"/>
              <a:t>It was directed by James Cameron and starred Sigourney Weaver.</a:t>
            </a:r>
          </a:p>
          <a:p>
            <a:r>
              <a:rPr lang="en-GB" dirty="0" smtClean="0"/>
              <a:t>On the surface this movie is extremely engaging as it is a sci-fi horror which expertly keeps the audience on the edge of their seats from beginning to end.</a:t>
            </a:r>
          </a:p>
          <a:p>
            <a:r>
              <a:rPr lang="en-GB" dirty="0" smtClean="0"/>
              <a:t>The premise of the movie is completely horrifying.</a:t>
            </a:r>
          </a:p>
          <a:p>
            <a:r>
              <a:rPr lang="en-GB" dirty="0" smtClean="0"/>
              <a:t>A group of marines are sent to a distant mining colony to rescue the miners and their families.</a:t>
            </a:r>
          </a:p>
          <a:p>
            <a:r>
              <a:rPr lang="en-GB" dirty="0" smtClean="0"/>
              <a:t>They have been attacked by mysterious face-hugging aliens which lay eggs in the stomachs of their victims.</a:t>
            </a:r>
          </a:p>
          <a:p>
            <a:r>
              <a:rPr lang="en-GB" dirty="0" smtClean="0"/>
              <a:t>The mining colony has fallen silent so the authorities fear the worst.</a:t>
            </a:r>
            <a:endParaRPr lang="en-GB" dirty="0"/>
          </a:p>
        </p:txBody>
      </p:sp>
    </p:spTree>
    <p:extLst>
      <p:ext uri="{BB962C8B-B14F-4D97-AF65-F5344CB8AC3E}">
        <p14:creationId xmlns:p14="http://schemas.microsoft.com/office/powerpoint/2010/main" val="2215885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854998"/>
            <a:ext cx="8496000" cy="50942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087620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That’s Show Business</a:t>
            </a:r>
            <a:endParaRPr lang="en-GB" dirty="0"/>
          </a:p>
        </p:txBody>
      </p:sp>
      <p:sp>
        <p:nvSpPr>
          <p:cNvPr id="3" name="Symbol zastępczy zawartości 2"/>
          <p:cNvSpPr>
            <a:spLocks noGrp="1"/>
          </p:cNvSpPr>
          <p:nvPr>
            <p:ph idx="1"/>
          </p:nvPr>
        </p:nvSpPr>
        <p:spPr/>
        <p:txBody>
          <a:bodyPr>
            <a:normAutofit fontScale="77500" lnSpcReduction="20000"/>
          </a:bodyPr>
          <a:lstStyle/>
          <a:p>
            <a:r>
              <a:rPr lang="en-GB" dirty="0" smtClean="0"/>
              <a:t>The only member of the rescue team who has encountered the aliens before is called lieutenant Ripley (brilliantly portrayed by Sigourney Weaver).</a:t>
            </a:r>
          </a:p>
          <a:p>
            <a:r>
              <a:rPr lang="en-GB" dirty="0" smtClean="0"/>
              <a:t>At first the marines are completely arrogant but they soon become fearful when Ripley points out that they can’t shoot their powerful guns in the mining base without damaging the nuclear reactor which powers the whole facility.</a:t>
            </a:r>
          </a:p>
          <a:p>
            <a:r>
              <a:rPr lang="en-GB" dirty="0" smtClean="0"/>
              <a:t>Their flame throwers are only partially effective against the tough aliens and several soldiers are killed in the initial raid.</a:t>
            </a:r>
          </a:p>
          <a:p>
            <a:r>
              <a:rPr lang="en-GB" dirty="0" smtClean="0"/>
              <a:t>One of the soldiers panics and fires her gun (she disobeyed orders and hid some rounds in her pockets when she was ordered to hand them over).</a:t>
            </a:r>
          </a:p>
          <a:p>
            <a:endParaRPr lang="en-GB" dirty="0"/>
          </a:p>
        </p:txBody>
      </p:sp>
    </p:spTree>
    <p:extLst>
      <p:ext uri="{BB962C8B-B14F-4D97-AF65-F5344CB8AC3E}">
        <p14:creationId xmlns:p14="http://schemas.microsoft.com/office/powerpoint/2010/main" val="1310528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980728"/>
            <a:ext cx="8496000" cy="47708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087620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That’s Show Business</a:t>
            </a:r>
            <a:endParaRPr lang="en-GB" dirty="0"/>
          </a:p>
        </p:txBody>
      </p:sp>
      <p:sp>
        <p:nvSpPr>
          <p:cNvPr id="3" name="Symbol zastępczy zawartości 2"/>
          <p:cNvSpPr>
            <a:spLocks noGrp="1"/>
          </p:cNvSpPr>
          <p:nvPr>
            <p:ph idx="1"/>
          </p:nvPr>
        </p:nvSpPr>
        <p:spPr/>
        <p:txBody>
          <a:bodyPr>
            <a:normAutofit fontScale="92500" lnSpcReduction="10000"/>
          </a:bodyPr>
          <a:lstStyle/>
          <a:p>
            <a:r>
              <a:rPr lang="en-GB" dirty="0" smtClean="0"/>
              <a:t>The cooling system of the nuclear reactor gets damaged and the movie turns into a classic race against time.</a:t>
            </a:r>
          </a:p>
          <a:p>
            <a:r>
              <a:rPr lang="en-GB" dirty="0"/>
              <a:t>L</a:t>
            </a:r>
            <a:r>
              <a:rPr lang="en-GB" dirty="0" smtClean="0"/>
              <a:t>ieutenant Ripley and the surviving soldiers must rescue the captured soldiers from the alien nest before the nuclear reactor overheats and explodes.</a:t>
            </a:r>
          </a:p>
          <a:p>
            <a:r>
              <a:rPr lang="en-GB" dirty="0" smtClean="0"/>
              <a:t>Ripley is especially determined to rescue the only survivor of the mining colony, a little girl called Newt.</a:t>
            </a:r>
          </a:p>
          <a:p>
            <a:endParaRPr lang="en-GB" dirty="0" smtClean="0"/>
          </a:p>
          <a:p>
            <a:endParaRPr lang="en-GB" dirty="0"/>
          </a:p>
        </p:txBody>
      </p:sp>
    </p:spTree>
    <p:extLst>
      <p:ext uri="{BB962C8B-B14F-4D97-AF65-F5344CB8AC3E}">
        <p14:creationId xmlns:p14="http://schemas.microsoft.com/office/powerpoint/2010/main" val="1310528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4472" y="1196752"/>
            <a:ext cx="8496000" cy="4169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087620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That’s Show Business</a:t>
            </a:r>
            <a:endParaRPr lang="en-GB" dirty="0"/>
          </a:p>
        </p:txBody>
      </p:sp>
      <p:sp>
        <p:nvSpPr>
          <p:cNvPr id="3" name="Symbol zastępczy zawartości 2"/>
          <p:cNvSpPr>
            <a:spLocks noGrp="1"/>
          </p:cNvSpPr>
          <p:nvPr>
            <p:ph idx="1"/>
          </p:nvPr>
        </p:nvSpPr>
        <p:spPr/>
        <p:txBody>
          <a:bodyPr>
            <a:normAutofit lnSpcReduction="10000"/>
          </a:bodyPr>
          <a:lstStyle/>
          <a:p>
            <a:r>
              <a:rPr lang="en-GB" dirty="0" smtClean="0"/>
              <a:t>The rescue team is joined by an android called Bishop.</a:t>
            </a:r>
          </a:p>
          <a:p>
            <a:r>
              <a:rPr lang="en-GB" dirty="0" smtClean="0"/>
              <a:t>When she discovers his true identity she becomes extremely hostile because her previous experience with androids and their psychopathic tendencies had traumatized her.</a:t>
            </a:r>
          </a:p>
          <a:p>
            <a:r>
              <a:rPr lang="en-GB" dirty="0" smtClean="0"/>
              <a:t>However, in the end Ripley successfully rescues Newt and Bishop wins her trust by rescuing them both. </a:t>
            </a:r>
            <a:endParaRPr lang="en-GB" dirty="0"/>
          </a:p>
        </p:txBody>
      </p:sp>
    </p:spTree>
    <p:extLst>
      <p:ext uri="{BB962C8B-B14F-4D97-AF65-F5344CB8AC3E}">
        <p14:creationId xmlns:p14="http://schemas.microsoft.com/office/powerpoint/2010/main" val="1310528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980728"/>
            <a:ext cx="8496000" cy="477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087620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That’s Show Business</a:t>
            </a:r>
            <a:endParaRPr lang="en-GB" dirty="0"/>
          </a:p>
        </p:txBody>
      </p:sp>
      <p:sp>
        <p:nvSpPr>
          <p:cNvPr id="3" name="Symbol zastępczy zawartości 2"/>
          <p:cNvSpPr>
            <a:spLocks noGrp="1"/>
          </p:cNvSpPr>
          <p:nvPr>
            <p:ph idx="1"/>
          </p:nvPr>
        </p:nvSpPr>
        <p:spPr/>
        <p:txBody>
          <a:bodyPr>
            <a:normAutofit fontScale="85000" lnSpcReduction="10000"/>
          </a:bodyPr>
          <a:lstStyle/>
          <a:p>
            <a:r>
              <a:rPr lang="en-GB" dirty="0" smtClean="0"/>
              <a:t>The special effects used in the movie were actually quite conservative but they were so skilfully applied that they still look impressive to modern eyes.</a:t>
            </a:r>
          </a:p>
          <a:p>
            <a:r>
              <a:rPr lang="en-GB" dirty="0" smtClean="0"/>
              <a:t>The aliens are puppets which were made to look even more menacing through the creative use of smoke and specialized lighting.</a:t>
            </a:r>
          </a:p>
          <a:p>
            <a:r>
              <a:rPr lang="en-GB" dirty="0" smtClean="0"/>
              <a:t>In practice it’s impossible for puppeteers to move their puppets rapidly but the innovative use of editing effects made it appear that the aliens could dart from place to place so swiftly that it was difficult to shoot at them with heavy, bulky futuristic guns.</a:t>
            </a:r>
            <a:endParaRPr lang="en-GB" dirty="0"/>
          </a:p>
        </p:txBody>
      </p:sp>
    </p:spTree>
    <p:extLst>
      <p:ext uri="{BB962C8B-B14F-4D97-AF65-F5344CB8AC3E}">
        <p14:creationId xmlns:p14="http://schemas.microsoft.com/office/powerpoint/2010/main" val="1310528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764704"/>
            <a:ext cx="8496000" cy="5250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087620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That’s Show Business</a:t>
            </a:r>
            <a:endParaRPr lang="en-GB" dirty="0"/>
          </a:p>
        </p:txBody>
      </p:sp>
      <p:sp>
        <p:nvSpPr>
          <p:cNvPr id="3" name="Symbol zastępczy zawartości 2"/>
          <p:cNvSpPr>
            <a:spLocks noGrp="1"/>
          </p:cNvSpPr>
          <p:nvPr>
            <p:ph idx="1"/>
          </p:nvPr>
        </p:nvSpPr>
        <p:spPr/>
        <p:txBody>
          <a:bodyPr>
            <a:normAutofit fontScale="92500" lnSpcReduction="20000"/>
          </a:bodyPr>
          <a:lstStyle/>
          <a:p>
            <a:r>
              <a:rPr lang="en-GB" dirty="0" smtClean="0"/>
              <a:t>The sound effects and sound track used in the movie ratchet up the tension in the audience to an almost unbearable level.</a:t>
            </a:r>
          </a:p>
          <a:p>
            <a:r>
              <a:rPr lang="en-GB" dirty="0" smtClean="0"/>
              <a:t>Aliens should not be viewed by anyone with a nervous disposition!</a:t>
            </a:r>
          </a:p>
          <a:p>
            <a:r>
              <a:rPr lang="en-GB" dirty="0" smtClean="0"/>
              <a:t>The final battle between Ripley and the Alien Queen has deservedly achieved a kind of legendary status within the sci-fi community.</a:t>
            </a:r>
          </a:p>
          <a:p>
            <a:r>
              <a:rPr lang="en-GB" dirty="0" smtClean="0"/>
              <a:t>Ripley orders Newt to stand behind her and yells:</a:t>
            </a:r>
          </a:p>
          <a:p>
            <a:r>
              <a:rPr lang="en-GB" i="1" dirty="0" smtClean="0"/>
              <a:t>Get away from her you bitch!</a:t>
            </a:r>
            <a:endParaRPr lang="en-GB" i="1" dirty="0"/>
          </a:p>
        </p:txBody>
      </p:sp>
    </p:spTree>
    <p:extLst>
      <p:ext uri="{BB962C8B-B14F-4D97-AF65-F5344CB8AC3E}">
        <p14:creationId xmlns:p14="http://schemas.microsoft.com/office/powerpoint/2010/main" val="1310528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908720"/>
            <a:ext cx="8496000" cy="4593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087620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That’s Show Business</a:t>
            </a:r>
            <a:endParaRPr lang="en-GB" dirty="0"/>
          </a:p>
        </p:txBody>
      </p:sp>
      <p:sp>
        <p:nvSpPr>
          <p:cNvPr id="3" name="Symbol zastępczy zawartości 2"/>
          <p:cNvSpPr>
            <a:spLocks noGrp="1"/>
          </p:cNvSpPr>
          <p:nvPr>
            <p:ph idx="1"/>
          </p:nvPr>
        </p:nvSpPr>
        <p:spPr/>
        <p:txBody>
          <a:bodyPr>
            <a:normAutofit fontScale="70000" lnSpcReduction="20000"/>
          </a:bodyPr>
          <a:lstStyle/>
          <a:p>
            <a:r>
              <a:rPr lang="en-GB" dirty="0" smtClean="0"/>
              <a:t>Aliens breaks many movie conventions and even defies some taboos.</a:t>
            </a:r>
          </a:p>
          <a:p>
            <a:r>
              <a:rPr lang="en-GB" dirty="0" smtClean="0"/>
              <a:t>When the movie was released it was very unusual to portray a strong, independent woman on the big screen.</a:t>
            </a:r>
          </a:p>
          <a:p>
            <a:r>
              <a:rPr lang="en-GB" dirty="0" smtClean="0"/>
              <a:t>At the start of the movie Ripley is heavily traumatized and fearful but the plight of the miners and the soldiers sent to rescue them moves her to find her inner courage and save the day.</a:t>
            </a:r>
          </a:p>
          <a:p>
            <a:r>
              <a:rPr lang="en-GB" dirty="0" smtClean="0"/>
              <a:t>Some of the men portrayed in the movie are sneaky and weak (especially Burke, the two-faced company man who wants to bring the aliens back to Earth to study them).</a:t>
            </a:r>
          </a:p>
          <a:p>
            <a:r>
              <a:rPr lang="en-GB" dirty="0" smtClean="0"/>
              <a:t>However, Aliens cannot be described as a man hating movie as Ripley ultimately cooperates with the honourable men around her and earns their respect.</a:t>
            </a:r>
            <a:endParaRPr lang="en-GB" dirty="0"/>
          </a:p>
        </p:txBody>
      </p:sp>
    </p:spTree>
    <p:extLst>
      <p:ext uri="{BB962C8B-B14F-4D97-AF65-F5344CB8AC3E}">
        <p14:creationId xmlns:p14="http://schemas.microsoft.com/office/powerpoint/2010/main" val="1310528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1126829"/>
            <a:ext cx="8496000" cy="46064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087620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That’s Show Business</a:t>
            </a:r>
            <a:endParaRPr lang="en-GB" dirty="0"/>
          </a:p>
        </p:txBody>
      </p:sp>
      <p:sp>
        <p:nvSpPr>
          <p:cNvPr id="3" name="Symbol zastępczy zawartości 2"/>
          <p:cNvSpPr>
            <a:spLocks noGrp="1"/>
          </p:cNvSpPr>
          <p:nvPr>
            <p:ph idx="1"/>
          </p:nvPr>
        </p:nvSpPr>
        <p:spPr/>
        <p:txBody>
          <a:bodyPr>
            <a:normAutofit fontScale="92500" lnSpcReduction="10000"/>
          </a:bodyPr>
          <a:lstStyle/>
          <a:p>
            <a:r>
              <a:rPr lang="en-GB" dirty="0" smtClean="0"/>
              <a:t>The movie cannot be separated from the context of the times.</a:t>
            </a:r>
          </a:p>
          <a:p>
            <a:r>
              <a:rPr lang="en-GB" dirty="0" smtClean="0"/>
              <a:t>Back in 1986 large groups of veterans in the US were still traumatized by the Vietnam war and the hostility of the general public.</a:t>
            </a:r>
          </a:p>
          <a:p>
            <a:r>
              <a:rPr lang="en-GB" dirty="0" smtClean="0"/>
              <a:t>At the start of the war they arrogantly believed that superior US technology and economic resources would guarantee victory in the field.</a:t>
            </a:r>
          </a:p>
          <a:p>
            <a:r>
              <a:rPr lang="en-GB" dirty="0" smtClean="0"/>
              <a:t>In the end this assumption turned out to be completely false.</a:t>
            </a:r>
          </a:p>
          <a:p>
            <a:endParaRPr lang="en-GB" dirty="0"/>
          </a:p>
        </p:txBody>
      </p:sp>
    </p:spTree>
    <p:extLst>
      <p:ext uri="{BB962C8B-B14F-4D97-AF65-F5344CB8AC3E}">
        <p14:creationId xmlns:p14="http://schemas.microsoft.com/office/powerpoint/2010/main" val="1310528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340768"/>
            <a:ext cx="8496000" cy="4086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087620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That’s Show Business</a:t>
            </a:r>
            <a:endParaRPr lang="en-GB" dirty="0"/>
          </a:p>
        </p:txBody>
      </p:sp>
      <p:sp>
        <p:nvSpPr>
          <p:cNvPr id="3" name="Symbol zastępczy zawartości 2"/>
          <p:cNvSpPr>
            <a:spLocks noGrp="1"/>
          </p:cNvSpPr>
          <p:nvPr>
            <p:ph idx="1"/>
          </p:nvPr>
        </p:nvSpPr>
        <p:spPr/>
        <p:txBody>
          <a:bodyPr>
            <a:normAutofit fontScale="92500" lnSpcReduction="20000"/>
          </a:bodyPr>
          <a:lstStyle/>
          <a:p>
            <a:r>
              <a:rPr lang="en-GB" dirty="0" smtClean="0"/>
              <a:t>Our next movie is </a:t>
            </a:r>
            <a:r>
              <a:rPr lang="en-GB" i="1" dirty="0" smtClean="0"/>
              <a:t>Apocalypse Now (1979).</a:t>
            </a:r>
          </a:p>
          <a:p>
            <a:r>
              <a:rPr lang="en-GB" dirty="0" smtClean="0"/>
              <a:t>It was directed by Francis Ford Coppola, the legendary director of </a:t>
            </a:r>
            <a:r>
              <a:rPr lang="en-GB" i="1" dirty="0" smtClean="0"/>
              <a:t>The Godfather</a:t>
            </a:r>
            <a:r>
              <a:rPr lang="en-GB" dirty="0" smtClean="0"/>
              <a:t>, parts one and two.</a:t>
            </a:r>
          </a:p>
          <a:p>
            <a:r>
              <a:rPr lang="en-GB" dirty="0" smtClean="0"/>
              <a:t>It speaks volumes about the cautious mood of the industry back in the late 1970s that even a director like Coppola had trouble raising the money he needed to make a risky movie. </a:t>
            </a:r>
          </a:p>
          <a:p>
            <a:r>
              <a:rPr lang="en-GB" dirty="0" smtClean="0"/>
              <a:t>Nothing like </a:t>
            </a:r>
            <a:r>
              <a:rPr lang="en-GB" i="1" dirty="0" smtClean="0"/>
              <a:t>Apocalypse Now</a:t>
            </a:r>
            <a:r>
              <a:rPr lang="en-GB" dirty="0" smtClean="0"/>
              <a:t> had ever been made before and nothing like it has been made since it was released way back in 1979.</a:t>
            </a:r>
            <a:endParaRPr lang="en-GB" dirty="0"/>
          </a:p>
        </p:txBody>
      </p:sp>
    </p:spTree>
    <p:extLst>
      <p:ext uri="{BB962C8B-B14F-4D97-AF65-F5344CB8AC3E}">
        <p14:creationId xmlns:p14="http://schemas.microsoft.com/office/powerpoint/2010/main" val="1310528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620688"/>
            <a:ext cx="8496000" cy="55315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087620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That’s Show Business</a:t>
            </a:r>
            <a:endParaRPr lang="en-GB" dirty="0"/>
          </a:p>
        </p:txBody>
      </p:sp>
      <p:sp>
        <p:nvSpPr>
          <p:cNvPr id="3" name="Symbol zastępczy zawartości 2"/>
          <p:cNvSpPr>
            <a:spLocks noGrp="1"/>
          </p:cNvSpPr>
          <p:nvPr>
            <p:ph idx="1"/>
          </p:nvPr>
        </p:nvSpPr>
        <p:spPr/>
        <p:txBody>
          <a:bodyPr>
            <a:normAutofit fontScale="92500" lnSpcReduction="20000"/>
          </a:bodyPr>
          <a:lstStyle/>
          <a:p>
            <a:r>
              <a:rPr lang="en-GB" dirty="0" smtClean="0"/>
              <a:t>The movie is massively ambitious. </a:t>
            </a:r>
          </a:p>
          <a:p>
            <a:r>
              <a:rPr lang="en-GB" dirty="0" smtClean="0"/>
              <a:t>Francis Ford Coppola wanted to capture the madness of war on screen and he very nearly went mad trying to finish his movie!</a:t>
            </a:r>
          </a:p>
          <a:p>
            <a:r>
              <a:rPr lang="en-GB" dirty="0" smtClean="0"/>
              <a:t>Every dramatic movie consists of two dramas, the one on the big screen and the dramatic </a:t>
            </a:r>
            <a:r>
              <a:rPr lang="en-GB" dirty="0"/>
              <a:t>s</a:t>
            </a:r>
            <a:r>
              <a:rPr lang="en-GB" dirty="0" smtClean="0"/>
              <a:t>tory  of its creation.</a:t>
            </a:r>
          </a:p>
          <a:p>
            <a:r>
              <a:rPr lang="en-GB" dirty="0" smtClean="0"/>
              <a:t>Movie sets are often unhappy places to work, demanding directors, bitter rivalries, artistic differences and financial problems can be a potent mix!</a:t>
            </a:r>
          </a:p>
          <a:p>
            <a:endParaRPr lang="en-GB" dirty="0"/>
          </a:p>
        </p:txBody>
      </p:sp>
    </p:spTree>
    <p:extLst>
      <p:ext uri="{BB962C8B-B14F-4D97-AF65-F5344CB8AC3E}">
        <p14:creationId xmlns:p14="http://schemas.microsoft.com/office/powerpoint/2010/main" val="1310528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1027553"/>
            <a:ext cx="8496000" cy="47777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087620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That’s Show Business</a:t>
            </a:r>
            <a:endParaRPr lang="en-GB" dirty="0"/>
          </a:p>
        </p:txBody>
      </p:sp>
      <p:sp>
        <p:nvSpPr>
          <p:cNvPr id="3" name="Symbol zastępczy zawartości 2"/>
          <p:cNvSpPr>
            <a:spLocks noGrp="1"/>
          </p:cNvSpPr>
          <p:nvPr>
            <p:ph idx="1"/>
          </p:nvPr>
        </p:nvSpPr>
        <p:spPr/>
        <p:txBody>
          <a:bodyPr>
            <a:normAutofit fontScale="92500"/>
          </a:bodyPr>
          <a:lstStyle/>
          <a:p>
            <a:r>
              <a:rPr lang="en-GB" dirty="0" smtClean="0"/>
              <a:t>The movie seemed to be cursed from the start, the director found it almost impossible to finish.</a:t>
            </a:r>
          </a:p>
          <a:p>
            <a:r>
              <a:rPr lang="en-GB" dirty="0" smtClean="0"/>
              <a:t>A character called Captain Willard (played Martin Sheen) is sent into the jungle to arrest and possibly kill a rogue officer called Colonel Kurtz (played by Marlon Brando).</a:t>
            </a:r>
          </a:p>
          <a:p>
            <a:r>
              <a:rPr lang="en-GB" dirty="0" smtClean="0"/>
              <a:t>Colonel Kurtz has clearly become insane, he has set up his own kingdom in the jungle.</a:t>
            </a:r>
          </a:p>
          <a:p>
            <a:r>
              <a:rPr lang="en-GB" dirty="0" smtClean="0"/>
              <a:t>His rule is based on terror and intimidation.</a:t>
            </a:r>
            <a:endParaRPr lang="en-GB" dirty="0"/>
          </a:p>
        </p:txBody>
      </p:sp>
    </p:spTree>
    <p:extLst>
      <p:ext uri="{BB962C8B-B14F-4D97-AF65-F5344CB8AC3E}">
        <p14:creationId xmlns:p14="http://schemas.microsoft.com/office/powerpoint/2010/main" val="1310528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980728"/>
            <a:ext cx="8496000" cy="47790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0876205"/>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That’s Show Business</a:t>
            </a:r>
            <a:endParaRPr lang="en-GB" dirty="0"/>
          </a:p>
        </p:txBody>
      </p:sp>
      <p:sp>
        <p:nvSpPr>
          <p:cNvPr id="3" name="Symbol zastępczy zawartości 2"/>
          <p:cNvSpPr>
            <a:spLocks noGrp="1"/>
          </p:cNvSpPr>
          <p:nvPr>
            <p:ph idx="1"/>
          </p:nvPr>
        </p:nvSpPr>
        <p:spPr/>
        <p:txBody>
          <a:bodyPr>
            <a:normAutofit fontScale="92500" lnSpcReduction="10000"/>
          </a:bodyPr>
          <a:lstStyle/>
          <a:p>
            <a:r>
              <a:rPr lang="en-GB" dirty="0" smtClean="0"/>
              <a:t>During his river journey Captain Willard attempts to cope with the trauma of his experience fighting in Vietnam.</a:t>
            </a:r>
          </a:p>
          <a:p>
            <a:r>
              <a:rPr lang="en-GB" dirty="0" smtClean="0"/>
              <a:t>We witness the senselessness of the war as innocent Vietnamese civilians become the victims of highly strung American soldiers who see enemies everywhere.</a:t>
            </a:r>
          </a:p>
          <a:p>
            <a:r>
              <a:rPr lang="en-GB" dirty="0" smtClean="0"/>
              <a:t>In the end, Captain Willard kills Colonel Kurtz but he does so reluctantly because he realizes that they aren’t so different after all. </a:t>
            </a:r>
            <a:endParaRPr lang="en-GB" dirty="0"/>
          </a:p>
        </p:txBody>
      </p:sp>
    </p:spTree>
    <p:extLst>
      <p:ext uri="{BB962C8B-B14F-4D97-AF65-F5344CB8AC3E}">
        <p14:creationId xmlns:p14="http://schemas.microsoft.com/office/powerpoint/2010/main" val="1310528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404664"/>
            <a:ext cx="8496000" cy="61700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0876205"/>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That’s Show Business</a:t>
            </a:r>
            <a:endParaRPr lang="en-GB" dirty="0"/>
          </a:p>
        </p:txBody>
      </p:sp>
      <p:sp>
        <p:nvSpPr>
          <p:cNvPr id="3" name="Symbol zastępczy zawartości 2"/>
          <p:cNvSpPr>
            <a:spLocks noGrp="1"/>
          </p:cNvSpPr>
          <p:nvPr>
            <p:ph idx="1"/>
          </p:nvPr>
        </p:nvSpPr>
        <p:spPr/>
        <p:txBody>
          <a:bodyPr>
            <a:normAutofit fontScale="77500" lnSpcReduction="20000"/>
          </a:bodyPr>
          <a:lstStyle/>
          <a:p>
            <a:r>
              <a:rPr lang="en-GB" dirty="0" smtClean="0"/>
              <a:t>During filming, Martin Sheen wrestled with his own personal demons and drank heavily.</a:t>
            </a:r>
          </a:p>
          <a:p>
            <a:r>
              <a:rPr lang="en-GB" dirty="0" smtClean="0"/>
              <a:t>Marlon Brando put on so much weight that he had to be filmed in the shadows of a cave, otherwise he would have looked ridiculous.</a:t>
            </a:r>
          </a:p>
          <a:p>
            <a:r>
              <a:rPr lang="en-GB" dirty="0" smtClean="0"/>
              <a:t>The movie was shot in the Philippines and Francis Ford Coppola faced continuous problems with the Philippine army asking for their equipment back as they had a war to fight.</a:t>
            </a:r>
          </a:p>
          <a:p>
            <a:r>
              <a:rPr lang="en-GB" dirty="0" smtClean="0"/>
              <a:t>As if all of that wasn’t enough, a typhoon washed away the entire movie set at a crucial stage in the filming process.</a:t>
            </a:r>
          </a:p>
          <a:p>
            <a:r>
              <a:rPr lang="en-GB" dirty="0" smtClean="0"/>
              <a:t>War is hell and making outstanding anti-war movies can be a hellish process apparently.</a:t>
            </a:r>
            <a:endParaRPr lang="en-GB" dirty="0"/>
          </a:p>
        </p:txBody>
      </p:sp>
    </p:spTree>
    <p:extLst>
      <p:ext uri="{BB962C8B-B14F-4D97-AF65-F5344CB8AC3E}">
        <p14:creationId xmlns:p14="http://schemas.microsoft.com/office/powerpoint/2010/main" val="1310528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950008"/>
            <a:ext cx="8496000" cy="4783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0876205"/>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That’s Show Business</a:t>
            </a:r>
            <a:endParaRPr lang="en-GB" dirty="0"/>
          </a:p>
        </p:txBody>
      </p:sp>
      <p:sp>
        <p:nvSpPr>
          <p:cNvPr id="3" name="Symbol zastępczy zawartości 2"/>
          <p:cNvSpPr>
            <a:spLocks noGrp="1"/>
          </p:cNvSpPr>
          <p:nvPr>
            <p:ph idx="1"/>
          </p:nvPr>
        </p:nvSpPr>
        <p:spPr/>
        <p:txBody>
          <a:bodyPr>
            <a:normAutofit lnSpcReduction="10000"/>
          </a:bodyPr>
          <a:lstStyle/>
          <a:p>
            <a:r>
              <a:rPr lang="en-GB" dirty="0" smtClean="0"/>
              <a:t>We’re all familiar with classic love stories and we understand that they follow certain conventions.</a:t>
            </a:r>
          </a:p>
          <a:p>
            <a:r>
              <a:rPr lang="en-GB" dirty="0" smtClean="0"/>
              <a:t>Our final movie was written and directed by the daughter of Francis Ford Coppola.</a:t>
            </a:r>
          </a:p>
          <a:p>
            <a:r>
              <a:rPr lang="en-GB" dirty="0" smtClean="0"/>
              <a:t>Sophie Coppola wrote and directed </a:t>
            </a:r>
            <a:r>
              <a:rPr lang="en-GB" i="1" dirty="0" smtClean="0"/>
              <a:t>Lost in Translation (2003) </a:t>
            </a:r>
            <a:r>
              <a:rPr lang="en-GB" dirty="0" smtClean="0"/>
              <a:t>in order to break every movie convention about romance and friendship.</a:t>
            </a:r>
            <a:endParaRPr lang="en-GB" dirty="0"/>
          </a:p>
        </p:txBody>
      </p:sp>
    </p:spTree>
    <p:extLst>
      <p:ext uri="{BB962C8B-B14F-4D97-AF65-F5344CB8AC3E}">
        <p14:creationId xmlns:p14="http://schemas.microsoft.com/office/powerpoint/2010/main" val="1310528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052736"/>
            <a:ext cx="8496000" cy="45961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0876205"/>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That’s Show Business</a:t>
            </a:r>
            <a:endParaRPr lang="en-GB" dirty="0"/>
          </a:p>
        </p:txBody>
      </p:sp>
      <p:sp>
        <p:nvSpPr>
          <p:cNvPr id="3" name="Symbol zastępczy zawartości 2"/>
          <p:cNvSpPr>
            <a:spLocks noGrp="1"/>
          </p:cNvSpPr>
          <p:nvPr>
            <p:ph idx="1"/>
          </p:nvPr>
        </p:nvSpPr>
        <p:spPr/>
        <p:txBody>
          <a:bodyPr>
            <a:normAutofit fontScale="85000" lnSpcReduction="10000"/>
          </a:bodyPr>
          <a:lstStyle/>
          <a:p>
            <a:r>
              <a:rPr lang="en-GB" dirty="0" smtClean="0"/>
              <a:t>In the words of the director, the movie is a “love letter to Tokyo” and is set entirely within the confines of that incredible, exotic city.</a:t>
            </a:r>
          </a:p>
          <a:p>
            <a:r>
              <a:rPr lang="en-GB" dirty="0" smtClean="0"/>
              <a:t>Both Bob Harris (played by Bill Murray) and Charlotte (played by Scarlett Johansson) are lost in life.</a:t>
            </a:r>
          </a:p>
          <a:p>
            <a:r>
              <a:rPr lang="en-GB" dirty="0" smtClean="0"/>
              <a:t>Bob has travelled to Tokyo to advertise a Japanese whiskey called </a:t>
            </a:r>
            <a:r>
              <a:rPr lang="en-GB" i="1" dirty="0" smtClean="0"/>
              <a:t>Suntory</a:t>
            </a:r>
            <a:r>
              <a:rPr lang="en-GB" dirty="0" smtClean="0"/>
              <a:t>.</a:t>
            </a:r>
          </a:p>
          <a:p>
            <a:r>
              <a:rPr lang="en-GB" dirty="0" smtClean="0"/>
              <a:t>The whole experience turns out to be extremely stressful which makes the tagline on the advertising campaign bitterly ironic:</a:t>
            </a:r>
          </a:p>
          <a:p>
            <a:r>
              <a:rPr lang="en-GB" i="1" dirty="0" smtClean="0"/>
              <a:t>For relaxing times, make it Suntory time.</a:t>
            </a:r>
            <a:endParaRPr lang="en-GB" i="1" dirty="0"/>
          </a:p>
        </p:txBody>
      </p:sp>
    </p:spTree>
    <p:extLst>
      <p:ext uri="{BB962C8B-B14F-4D97-AF65-F5344CB8AC3E}">
        <p14:creationId xmlns:p14="http://schemas.microsoft.com/office/powerpoint/2010/main" val="1310528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1125216"/>
            <a:ext cx="8496000" cy="424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0876205"/>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That’s Show Business</a:t>
            </a:r>
            <a:endParaRPr lang="en-GB" dirty="0"/>
          </a:p>
        </p:txBody>
      </p:sp>
      <p:sp>
        <p:nvSpPr>
          <p:cNvPr id="3" name="Symbol zastępczy zawartości 2"/>
          <p:cNvSpPr>
            <a:spLocks noGrp="1"/>
          </p:cNvSpPr>
          <p:nvPr>
            <p:ph idx="1"/>
          </p:nvPr>
        </p:nvSpPr>
        <p:spPr/>
        <p:txBody>
          <a:bodyPr>
            <a:normAutofit fontScale="85000" lnSpcReduction="10000"/>
          </a:bodyPr>
          <a:lstStyle/>
          <a:p>
            <a:r>
              <a:rPr lang="en-GB" dirty="0" smtClean="0"/>
              <a:t>Bob is disgusted with himself, he feels that he has sold out.</a:t>
            </a:r>
          </a:p>
          <a:p>
            <a:r>
              <a:rPr lang="en-GB" dirty="0" smtClean="0"/>
              <a:t>He meets Charlotte by chance in the bar of his hotel.</a:t>
            </a:r>
          </a:p>
          <a:p>
            <a:r>
              <a:rPr lang="en-GB" dirty="0" smtClean="0"/>
              <a:t>Charlotte is a stereotypical “spouse in tow” her husband of two years is in Tokyo to take publicity photos of a rock band.</a:t>
            </a:r>
          </a:p>
          <a:p>
            <a:r>
              <a:rPr lang="en-GB" dirty="0" smtClean="0"/>
              <a:t>It seems that Charlotte is unable to decide what to do with her life.</a:t>
            </a:r>
          </a:p>
          <a:p>
            <a:r>
              <a:rPr lang="en-GB" dirty="0" smtClean="0"/>
              <a:t>She has just graduated from college with a degree in philosophy, she is very young but she already sees herself as a failed writer.</a:t>
            </a:r>
            <a:endParaRPr lang="en-GB" dirty="0"/>
          </a:p>
        </p:txBody>
      </p:sp>
    </p:spTree>
    <p:extLst>
      <p:ext uri="{BB962C8B-B14F-4D97-AF65-F5344CB8AC3E}">
        <p14:creationId xmlns:p14="http://schemas.microsoft.com/office/powerpoint/2010/main" val="1310528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1052733"/>
            <a:ext cx="8496000" cy="46981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0876205"/>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That’s Show Business</a:t>
            </a:r>
            <a:endParaRPr lang="en-GB" dirty="0"/>
          </a:p>
        </p:txBody>
      </p:sp>
      <p:sp>
        <p:nvSpPr>
          <p:cNvPr id="3" name="Symbol zastępczy zawartości 2"/>
          <p:cNvSpPr>
            <a:spLocks noGrp="1"/>
          </p:cNvSpPr>
          <p:nvPr>
            <p:ph idx="1"/>
          </p:nvPr>
        </p:nvSpPr>
        <p:spPr/>
        <p:txBody>
          <a:bodyPr>
            <a:normAutofit fontScale="85000" lnSpcReduction="10000"/>
          </a:bodyPr>
          <a:lstStyle/>
          <a:p>
            <a:r>
              <a:rPr lang="en-GB" dirty="0" smtClean="0"/>
              <a:t>She trusts Bob straight away and gently mocks him for going through such an obvious midlife crisis.</a:t>
            </a:r>
          </a:p>
          <a:p>
            <a:r>
              <a:rPr lang="en-GB" dirty="0" smtClean="0"/>
              <a:t>She confesses to her doubts about life and asks Bob if life ever gets any easier.</a:t>
            </a:r>
          </a:p>
          <a:p>
            <a:r>
              <a:rPr lang="en-GB" dirty="0" smtClean="0"/>
              <a:t>In turn, Bob confesses that he is wasting his time in Tokyo when he could be doing a play somewhere. </a:t>
            </a:r>
          </a:p>
          <a:p>
            <a:r>
              <a:rPr lang="en-GB" dirty="0" smtClean="0"/>
              <a:t>He reassures Charlotte that everything will be alright.</a:t>
            </a:r>
          </a:p>
          <a:p>
            <a:r>
              <a:rPr lang="en-GB" dirty="0" smtClean="0"/>
              <a:t>Despite their age difference they seem to have a lot in common.</a:t>
            </a:r>
            <a:endParaRPr lang="en-GB" dirty="0"/>
          </a:p>
        </p:txBody>
      </p:sp>
    </p:spTree>
    <p:extLst>
      <p:ext uri="{BB962C8B-B14F-4D97-AF65-F5344CB8AC3E}">
        <p14:creationId xmlns:p14="http://schemas.microsoft.com/office/powerpoint/2010/main" val="1310528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433285"/>
            <a:ext cx="8496000" cy="56600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0876205"/>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That’s Show Business</a:t>
            </a:r>
            <a:endParaRPr lang="en-GB" dirty="0"/>
          </a:p>
        </p:txBody>
      </p:sp>
      <p:sp>
        <p:nvSpPr>
          <p:cNvPr id="3" name="Symbol zastępczy zawartości 2"/>
          <p:cNvSpPr>
            <a:spLocks noGrp="1"/>
          </p:cNvSpPr>
          <p:nvPr>
            <p:ph idx="1"/>
          </p:nvPr>
        </p:nvSpPr>
        <p:spPr/>
        <p:txBody>
          <a:bodyPr>
            <a:normAutofit fontScale="62500" lnSpcReduction="20000"/>
          </a:bodyPr>
          <a:lstStyle/>
          <a:p>
            <a:r>
              <a:rPr lang="en-GB" dirty="0" smtClean="0"/>
              <a:t>The movie makes it obvious that both Bob and Charlotte are trapped in relationships that seem to be in the process of falling apart.</a:t>
            </a:r>
          </a:p>
          <a:p>
            <a:r>
              <a:rPr lang="en-GB" dirty="0" smtClean="0"/>
              <a:t>Charlotte’s husband ignores her while Bob’s wife keeps phoning him to discuss completely trivial matters.</a:t>
            </a:r>
          </a:p>
          <a:p>
            <a:r>
              <a:rPr lang="en-GB" dirty="0" smtClean="0"/>
              <a:t>It is left to the audience to guess what will happen next.</a:t>
            </a:r>
          </a:p>
          <a:p>
            <a:r>
              <a:rPr lang="en-GB" dirty="0" smtClean="0"/>
              <a:t>At the end of the movie, Bob runs across the street and whispers something into Charlotte’s ear, they embrace and go their separate ways.</a:t>
            </a:r>
          </a:p>
          <a:p>
            <a:r>
              <a:rPr lang="en-GB" dirty="0" smtClean="0"/>
              <a:t>They established a connection, they eat together, talk about their lives back home and visit a karaoke bar but that’s it, romance never blossoms.</a:t>
            </a:r>
          </a:p>
          <a:p>
            <a:r>
              <a:rPr lang="en-GB" dirty="0" smtClean="0"/>
              <a:t>Every convention is broken and somehow the absence of a conventional romantic relationship is what makes the movie so special.</a:t>
            </a:r>
          </a:p>
          <a:p>
            <a:r>
              <a:rPr lang="en-GB" dirty="0" smtClean="0"/>
              <a:t>Bob and Charlotte are the ships that passed in the night, that’s enough for them and that should be enough for us.</a:t>
            </a:r>
          </a:p>
          <a:p>
            <a:r>
              <a:rPr lang="en-GB" dirty="0" smtClean="0"/>
              <a:t>Love it or hate it, </a:t>
            </a:r>
            <a:r>
              <a:rPr lang="en-GB" i="1" dirty="0" smtClean="0"/>
              <a:t>Lost in translation </a:t>
            </a:r>
            <a:r>
              <a:rPr lang="en-GB" dirty="0" smtClean="0"/>
              <a:t>is certainly different, Bill Murray was perfectly cast as a sad clown while Scarlett Johansson effortlessly conveys a sense of crippling self-doubt.  </a:t>
            </a:r>
            <a:endParaRPr lang="en-GB" dirty="0"/>
          </a:p>
        </p:txBody>
      </p:sp>
    </p:spTree>
    <p:extLst>
      <p:ext uri="{BB962C8B-B14F-4D97-AF65-F5344CB8AC3E}">
        <p14:creationId xmlns:p14="http://schemas.microsoft.com/office/powerpoint/2010/main" val="1310528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049981"/>
            <a:ext cx="8496000" cy="4467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0876205"/>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That’s Show Business</a:t>
            </a:r>
            <a:endParaRPr lang="en-GB" dirty="0"/>
          </a:p>
        </p:txBody>
      </p:sp>
      <p:sp>
        <p:nvSpPr>
          <p:cNvPr id="3" name="Symbol zastępczy zawartości 2"/>
          <p:cNvSpPr>
            <a:spLocks noGrp="1"/>
          </p:cNvSpPr>
          <p:nvPr>
            <p:ph idx="1"/>
          </p:nvPr>
        </p:nvSpPr>
        <p:spPr/>
        <p:txBody>
          <a:bodyPr>
            <a:normAutofit fontScale="77500" lnSpcReduction="20000"/>
          </a:bodyPr>
          <a:lstStyle/>
          <a:p>
            <a:r>
              <a:rPr lang="en-GB" dirty="0" smtClean="0"/>
              <a:t>In recent years, the global cinema audience has certainly declined.</a:t>
            </a:r>
          </a:p>
          <a:p>
            <a:r>
              <a:rPr lang="en-GB" dirty="0" smtClean="0"/>
              <a:t>Internet based streaming services have certainly given people many more entertainment options but it seems that the cinema experience is extremely difficult to replicate in one’s own home.</a:t>
            </a:r>
          </a:p>
          <a:p>
            <a:r>
              <a:rPr lang="en-GB" dirty="0" smtClean="0"/>
              <a:t>It is cheaper than ever to make and distribute movies thanks to advances in technology including the internet.</a:t>
            </a:r>
          </a:p>
          <a:p>
            <a:r>
              <a:rPr lang="en-GB" dirty="0" smtClean="0"/>
              <a:t>Also, the internet makes it much easier to raise the money necessary to get started.</a:t>
            </a:r>
          </a:p>
          <a:p>
            <a:r>
              <a:rPr lang="en-GB" dirty="0" smtClean="0"/>
              <a:t>Hollywood has fallen, long live the local hero, the director with a vision, a Georges </a:t>
            </a:r>
            <a:r>
              <a:rPr lang="en-GB" dirty="0" err="1" smtClean="0"/>
              <a:t>Melies</a:t>
            </a:r>
            <a:r>
              <a:rPr lang="en-GB" dirty="0" smtClean="0"/>
              <a:t> for the times we live in.</a:t>
            </a:r>
          </a:p>
          <a:p>
            <a:endParaRPr lang="en-GB" dirty="0"/>
          </a:p>
        </p:txBody>
      </p:sp>
    </p:spTree>
    <p:extLst>
      <p:ext uri="{BB962C8B-B14F-4D97-AF65-F5344CB8AC3E}">
        <p14:creationId xmlns:p14="http://schemas.microsoft.com/office/powerpoint/2010/main" val="1310528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3342</TotalTime>
  <Words>3233</Words>
  <Application>Microsoft Office PowerPoint</Application>
  <PresentationFormat>Pokaz na ekranie (4:3)</PresentationFormat>
  <Paragraphs>178</Paragraphs>
  <Slides>65</Slides>
  <Notes>0</Notes>
  <HiddenSlides>0</HiddenSlides>
  <MMClips>0</MMClips>
  <ScaleCrop>false</ScaleCrop>
  <HeadingPairs>
    <vt:vector size="4" baseType="variant">
      <vt:variant>
        <vt:lpstr>Motyw</vt:lpstr>
      </vt:variant>
      <vt:variant>
        <vt:i4>1</vt:i4>
      </vt:variant>
      <vt:variant>
        <vt:lpstr>Tytuły slajdów</vt:lpstr>
      </vt:variant>
      <vt:variant>
        <vt:i4>65</vt:i4>
      </vt:variant>
    </vt:vector>
  </HeadingPairs>
  <TitlesOfParts>
    <vt:vector size="66" baseType="lpstr">
      <vt:lpstr>Motyw pakietu Office</vt:lpstr>
      <vt:lpstr>That’s Show Business</vt:lpstr>
      <vt:lpstr>Prezentacja programu PowerPoint</vt:lpstr>
      <vt:lpstr>Prezentacja programu PowerPoint</vt:lpstr>
      <vt:lpstr>That’s Show Business</vt:lpstr>
      <vt:lpstr>Prezentacja programu PowerPoint</vt:lpstr>
      <vt:lpstr>Prezentacja programu PowerPoint</vt:lpstr>
      <vt:lpstr>That’s Show Business</vt:lpstr>
      <vt:lpstr>Prezentacja programu PowerPoint</vt:lpstr>
      <vt:lpstr>That’s Show Business</vt:lpstr>
      <vt:lpstr>Prezentacja programu PowerPoint</vt:lpstr>
      <vt:lpstr>That’s Show Business</vt:lpstr>
      <vt:lpstr>Prezentacja programu PowerPoint</vt:lpstr>
      <vt:lpstr>That’s Show Business</vt:lpstr>
      <vt:lpstr>Prezentacja programu PowerPoint</vt:lpstr>
      <vt:lpstr>That’s Show Business</vt:lpstr>
      <vt:lpstr>Prezentacja programu PowerPoint</vt:lpstr>
      <vt:lpstr>That’s Show Business</vt:lpstr>
      <vt:lpstr>Prezentacja programu PowerPoint</vt:lpstr>
      <vt:lpstr>That’s Show Business</vt:lpstr>
      <vt:lpstr>Prezentacja programu PowerPoint</vt:lpstr>
      <vt:lpstr>That’s Show Business</vt:lpstr>
      <vt:lpstr>Prezentacja programu PowerPoint</vt:lpstr>
      <vt:lpstr>That’s Show Business</vt:lpstr>
      <vt:lpstr>Prezentacja programu PowerPoint</vt:lpstr>
      <vt:lpstr>That’s Show Business</vt:lpstr>
      <vt:lpstr>Prezentacja programu PowerPoint</vt:lpstr>
      <vt:lpstr>That’s Show Business</vt:lpstr>
      <vt:lpstr>Prezentacja programu PowerPoint</vt:lpstr>
      <vt:lpstr>That’s Show Business</vt:lpstr>
      <vt:lpstr>Prezentacja programu PowerPoint</vt:lpstr>
      <vt:lpstr>That’s Show Business</vt:lpstr>
      <vt:lpstr>Prezentacja programu PowerPoint</vt:lpstr>
      <vt:lpstr>That’s Show Business</vt:lpstr>
      <vt:lpstr>Prezentacja programu PowerPoint</vt:lpstr>
      <vt:lpstr>That’s Show Business</vt:lpstr>
      <vt:lpstr>Prezentacja programu PowerPoint</vt:lpstr>
      <vt:lpstr>That’s Show Business</vt:lpstr>
      <vt:lpstr>Prezentacja programu PowerPoint</vt:lpstr>
      <vt:lpstr>That’s Show Business</vt:lpstr>
      <vt:lpstr>Prezentacja programu PowerPoint</vt:lpstr>
      <vt:lpstr>That’s Show Business</vt:lpstr>
      <vt:lpstr>Prezentacja programu PowerPoint</vt:lpstr>
      <vt:lpstr>That’s Show Business</vt:lpstr>
      <vt:lpstr>Prezentacja programu PowerPoint</vt:lpstr>
      <vt:lpstr>That’s Show Business</vt:lpstr>
      <vt:lpstr>Prezentacja programu PowerPoint</vt:lpstr>
      <vt:lpstr>That’s Show Business</vt:lpstr>
      <vt:lpstr>Prezentacja programu PowerPoint</vt:lpstr>
      <vt:lpstr>That’s Show Business</vt:lpstr>
      <vt:lpstr>Prezentacja programu PowerPoint</vt:lpstr>
      <vt:lpstr>That’s Show Business</vt:lpstr>
      <vt:lpstr>Prezentacja programu PowerPoint</vt:lpstr>
      <vt:lpstr>That’s Show Business</vt:lpstr>
      <vt:lpstr>Prezentacja programu PowerPoint</vt:lpstr>
      <vt:lpstr>That’s Show Business</vt:lpstr>
      <vt:lpstr>Prezentacja programu PowerPoint</vt:lpstr>
      <vt:lpstr>That’s Show Business</vt:lpstr>
      <vt:lpstr>Prezentacja programu PowerPoint</vt:lpstr>
      <vt:lpstr>That’s Show Business</vt:lpstr>
      <vt:lpstr>Prezentacja programu PowerPoint</vt:lpstr>
      <vt:lpstr>That’s Show Business</vt:lpstr>
      <vt:lpstr>Prezentacja programu PowerPoint</vt:lpstr>
      <vt:lpstr>That’s Show Business</vt:lpstr>
      <vt:lpstr>Prezentacja programu PowerPoint</vt:lpstr>
      <vt:lpstr>That’s Show Business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Greed is Good</dc:title>
  <dc:creator>Jo</dc:creator>
  <cp:lastModifiedBy>Jo</cp:lastModifiedBy>
  <cp:revision>59</cp:revision>
  <dcterms:created xsi:type="dcterms:W3CDTF">2024-09-09T10:09:47Z</dcterms:created>
  <dcterms:modified xsi:type="dcterms:W3CDTF">2024-09-11T17:51:56Z</dcterms:modified>
</cp:coreProperties>
</file>