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91"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24461D72-9760-4CEB-AFB6-AA93B917919B}" type="datetimeFigureOut">
              <a:rPr lang="en-GB" smtClean="0"/>
              <a:t>20/03/2024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562860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24461D72-9760-4CEB-AFB6-AA93B917919B}" type="datetimeFigureOut">
              <a:rPr lang="en-GB" smtClean="0"/>
              <a:t>20/03/2024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185054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24461D72-9760-4CEB-AFB6-AA93B917919B}" type="datetimeFigureOut">
              <a:rPr lang="en-GB" smtClean="0"/>
              <a:t>20/03/2024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1693872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24461D72-9760-4CEB-AFB6-AA93B917919B}" type="datetimeFigureOut">
              <a:rPr lang="en-GB" smtClean="0"/>
              <a:t>20/03/2024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1156120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24461D72-9760-4CEB-AFB6-AA93B917919B}" type="datetimeFigureOut">
              <a:rPr lang="en-GB" smtClean="0"/>
              <a:t>20/03/2024</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1856815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24461D72-9760-4CEB-AFB6-AA93B917919B}" type="datetimeFigureOut">
              <a:rPr lang="en-GB" smtClean="0"/>
              <a:t>20/03/2024</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3556828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24461D72-9760-4CEB-AFB6-AA93B917919B}" type="datetimeFigureOut">
              <a:rPr lang="en-GB" smtClean="0"/>
              <a:t>20/03/2024</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3105401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24461D72-9760-4CEB-AFB6-AA93B917919B}" type="datetimeFigureOut">
              <a:rPr lang="en-GB" smtClean="0"/>
              <a:t>20/03/2024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3818032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24461D72-9760-4CEB-AFB6-AA93B917919B}" type="datetimeFigureOut">
              <a:rPr lang="en-GB" smtClean="0"/>
              <a:t>20/03/2024</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4120809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24461D72-9760-4CEB-AFB6-AA93B917919B}" type="datetimeFigureOut">
              <a:rPr lang="en-GB" smtClean="0"/>
              <a:t>20/03/2024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1597086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24461D72-9760-4CEB-AFB6-AA93B917919B}" type="datetimeFigureOut">
              <a:rPr lang="en-GB" smtClean="0"/>
              <a:t>20/03/2024</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9D49663D-DFC9-4621-A81D-94849A42F296}" type="slidenum">
              <a:rPr lang="en-GB" smtClean="0"/>
              <a:t>‹#›</a:t>
            </a:fld>
            <a:endParaRPr lang="en-GB"/>
          </a:p>
        </p:txBody>
      </p:sp>
    </p:spTree>
    <p:extLst>
      <p:ext uri="{BB962C8B-B14F-4D97-AF65-F5344CB8AC3E}">
        <p14:creationId xmlns:p14="http://schemas.microsoft.com/office/powerpoint/2010/main" val="3747011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461D72-9760-4CEB-AFB6-AA93B917919B}" type="datetimeFigureOut">
              <a:rPr lang="en-GB" smtClean="0"/>
              <a:t>20/03/2024</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9663D-DFC9-4621-A81D-94849A42F296}" type="slidenum">
              <a:rPr lang="en-GB" smtClean="0"/>
              <a:t>‹#›</a:t>
            </a:fld>
            <a:endParaRPr lang="en-GB"/>
          </a:p>
        </p:txBody>
      </p:sp>
    </p:spTree>
    <p:extLst>
      <p:ext uri="{BB962C8B-B14F-4D97-AF65-F5344CB8AC3E}">
        <p14:creationId xmlns:p14="http://schemas.microsoft.com/office/powerpoint/2010/main" val="395903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Sharks</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842027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192130"/>
            <a:ext cx="5328000" cy="6445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31227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lstStyle/>
          <a:p>
            <a:r>
              <a:rPr lang="en-GB" dirty="0" smtClean="0"/>
              <a:t>In 1975, a movie called </a:t>
            </a:r>
            <a:r>
              <a:rPr lang="en-GB" i="1" dirty="0" smtClean="0"/>
              <a:t>Jaws</a:t>
            </a:r>
            <a:r>
              <a:rPr lang="en-GB" dirty="0" smtClean="0"/>
              <a:t> was released.</a:t>
            </a:r>
          </a:p>
          <a:p>
            <a:r>
              <a:rPr lang="en-GB" dirty="0" smtClean="0"/>
              <a:t>It soon became a box office sensation.</a:t>
            </a:r>
          </a:p>
          <a:p>
            <a:r>
              <a:rPr lang="en-GB" dirty="0" smtClean="0"/>
              <a:t>The movie had a budget of just 9 million dollars but it took in 477 million dollars at the box office.</a:t>
            </a:r>
          </a:p>
          <a:p>
            <a:r>
              <a:rPr lang="en-GB" dirty="0" smtClean="0"/>
              <a:t>It became the highest grossing movie of all time until </a:t>
            </a:r>
            <a:r>
              <a:rPr lang="en-GB" i="1" dirty="0" smtClean="0"/>
              <a:t>Star Wars (1977).</a:t>
            </a:r>
          </a:p>
          <a:p>
            <a:r>
              <a:rPr lang="en-GB" dirty="0" smtClean="0"/>
              <a:t>So why was it so popular?</a:t>
            </a:r>
            <a:endParaRPr lang="en-GB" dirty="0"/>
          </a:p>
        </p:txBody>
      </p:sp>
    </p:spTree>
    <p:extLst>
      <p:ext uri="{BB962C8B-B14F-4D97-AF65-F5344CB8AC3E}">
        <p14:creationId xmlns:p14="http://schemas.microsoft.com/office/powerpoint/2010/main" val="1597503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001049"/>
            <a:ext cx="8496000" cy="4804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That’s a difficult question to answer!</a:t>
            </a:r>
          </a:p>
          <a:p>
            <a:r>
              <a:rPr lang="en-GB" dirty="0" smtClean="0"/>
              <a:t>Do people like to be scared while they sit in the safety of their cinema seats?</a:t>
            </a:r>
          </a:p>
          <a:p>
            <a:r>
              <a:rPr lang="en-GB" dirty="0" smtClean="0"/>
              <a:t>Perhaps people have an instinctive fear of sharks?</a:t>
            </a:r>
          </a:p>
          <a:p>
            <a:r>
              <a:rPr lang="en-GB" dirty="0" smtClean="0"/>
              <a:t>The movie certainly changed public perceptions.</a:t>
            </a:r>
          </a:p>
          <a:p>
            <a:r>
              <a:rPr lang="en-GB" dirty="0" smtClean="0"/>
              <a:t>Many people think that sharks are incredibly dangerous.</a:t>
            </a:r>
          </a:p>
          <a:p>
            <a:r>
              <a:rPr lang="en-GB" dirty="0" smtClean="0"/>
              <a:t>The truth is that only four Australians died from fatal shark bites in 2023, that’s in a nation obsessed with swimming, surfing and scuba diving.</a:t>
            </a:r>
          </a:p>
          <a:p>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341240"/>
            <a:ext cx="8496000" cy="42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Like all great movies, the plot of </a:t>
            </a:r>
            <a:r>
              <a:rPr lang="en-GB" i="1" dirty="0" smtClean="0"/>
              <a:t>Jaws</a:t>
            </a:r>
            <a:r>
              <a:rPr lang="en-GB" dirty="0" smtClean="0"/>
              <a:t> is incredibly simple.</a:t>
            </a:r>
          </a:p>
          <a:p>
            <a:r>
              <a:rPr lang="en-GB" dirty="0" smtClean="0"/>
              <a:t>A young lady attending a beach party decides to go for a swim.</a:t>
            </a:r>
          </a:p>
          <a:p>
            <a:r>
              <a:rPr lang="en-GB" dirty="0" smtClean="0"/>
              <a:t>That is the last time she is seen alive, her remains are washed up on the beach the next day.</a:t>
            </a:r>
          </a:p>
          <a:p>
            <a:r>
              <a:rPr lang="en-GB" i="1" dirty="0" smtClean="0"/>
              <a:t>Jaws</a:t>
            </a:r>
            <a:r>
              <a:rPr lang="en-GB" dirty="0" smtClean="0"/>
              <a:t> is notable for forcing us to use our imaginations.</a:t>
            </a:r>
          </a:p>
          <a:p>
            <a:r>
              <a:rPr lang="en-GB" dirty="0" smtClean="0"/>
              <a:t>The remains of the unfortunate lady are never shown but they are light enough to be carried on a tray!</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80728"/>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The marine biologist who examines the remains is convinced that the young lady was attacked by a shark but he can’t be sure.</a:t>
            </a:r>
          </a:p>
          <a:p>
            <a:r>
              <a:rPr lang="en-GB" dirty="0" smtClean="0"/>
              <a:t>The corrupt mayor of the town convinces the coroner to record the cause of death as a “boating accident”.</a:t>
            </a:r>
          </a:p>
          <a:p>
            <a:r>
              <a:rPr lang="en-GB" dirty="0" smtClean="0"/>
              <a:t>He is worried about the tourism revenue of the town.</a:t>
            </a:r>
          </a:p>
          <a:p>
            <a:r>
              <a:rPr lang="en-GB" dirty="0" smtClean="0"/>
              <a:t>Like all good movies, there is a lot of conflict in the plot.</a:t>
            </a:r>
          </a:p>
          <a:p>
            <a:r>
              <a:rPr lang="en-GB" dirty="0" smtClean="0"/>
              <a:t>The well meaning, honest police chief wants to close the beaches to bathers but he allows himself to be overruled by the mayor. </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307975"/>
            <a:ext cx="47625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lstStyle/>
          <a:p>
            <a:r>
              <a:rPr lang="en-GB" dirty="0" smtClean="0"/>
              <a:t>Of course, the shark attacks again.</a:t>
            </a:r>
          </a:p>
          <a:p>
            <a:r>
              <a:rPr lang="en-GB" dirty="0" smtClean="0"/>
              <a:t>The police chief is overcome by remorse and vows to hunt it down.</a:t>
            </a:r>
          </a:p>
          <a:p>
            <a:r>
              <a:rPr lang="en-GB" dirty="0" smtClean="0"/>
              <a:t>He is joined by the marine biologist and an experienced shark hunter.</a:t>
            </a:r>
          </a:p>
          <a:p>
            <a:r>
              <a:rPr lang="en-GB" dirty="0" smtClean="0"/>
              <a:t>The group soon realizes that the shark they are after is unusually large and aggressive:</a:t>
            </a:r>
          </a:p>
          <a:p>
            <a:r>
              <a:rPr lang="en-GB" i="1" dirty="0" smtClean="0"/>
              <a:t>We’re going to need a bigger boat</a:t>
            </a:r>
            <a:r>
              <a:rPr lang="en-GB" dirty="0" smtClean="0"/>
              <a:t>.</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28198"/>
            <a:ext cx="8496000" cy="5709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It is a minor miracle that </a:t>
            </a:r>
            <a:r>
              <a:rPr lang="en-GB" i="1" dirty="0" smtClean="0"/>
              <a:t>Jaws</a:t>
            </a:r>
            <a:r>
              <a:rPr lang="en-GB" dirty="0" smtClean="0"/>
              <a:t> got made at all.</a:t>
            </a:r>
          </a:p>
          <a:p>
            <a:r>
              <a:rPr lang="en-GB" dirty="0" smtClean="0"/>
              <a:t>The movie was plagued by technical problems from day one.</a:t>
            </a:r>
          </a:p>
          <a:p>
            <a:r>
              <a:rPr lang="en-GB" dirty="0" smtClean="0"/>
              <a:t>The overworked technicians nicknamed the production </a:t>
            </a:r>
            <a:r>
              <a:rPr lang="en-GB" i="1" dirty="0" smtClean="0"/>
              <a:t>Flaws</a:t>
            </a:r>
            <a:r>
              <a:rPr lang="en-GB" dirty="0" smtClean="0"/>
              <a:t> because nothing worked as it was supposed to.</a:t>
            </a:r>
          </a:p>
          <a:p>
            <a:r>
              <a:rPr lang="en-GB" dirty="0" smtClean="0"/>
              <a:t>The actor Richard </a:t>
            </a:r>
            <a:r>
              <a:rPr lang="en-GB" dirty="0" err="1" smtClean="0"/>
              <a:t>Dreyfuss</a:t>
            </a:r>
            <a:r>
              <a:rPr lang="en-GB" dirty="0" smtClean="0"/>
              <a:t> played marine biologist Matt Hooper.</a:t>
            </a:r>
          </a:p>
          <a:p>
            <a:r>
              <a:rPr lang="en-GB" dirty="0" smtClean="0"/>
              <a:t>He said that “they started shooting the movie without a script, without a cast and without a shark!”</a:t>
            </a:r>
          </a:p>
          <a:p>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08720"/>
            <a:ext cx="8496000" cy="5040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a:bodyPr>
          <a:lstStyle/>
          <a:p>
            <a:r>
              <a:rPr lang="en-GB" dirty="0" smtClean="0"/>
              <a:t>Against all advice (and common sense) director Steven Spielberg decided to shoot the movie at sea.</a:t>
            </a:r>
          </a:p>
          <a:p>
            <a:r>
              <a:rPr lang="en-GB" dirty="0" smtClean="0"/>
              <a:t>He rejected the options of using a heated water tank or a calm lake.</a:t>
            </a:r>
          </a:p>
          <a:p>
            <a:r>
              <a:rPr lang="en-GB" dirty="0" smtClean="0"/>
              <a:t>The Atlantic Ocean is a rough sea, the movie production ran way over budget because the actors and the rest of the film crew frequently had to suspend their work due to bad weather.</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96752"/>
            <a:ext cx="8496000" cy="442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Even when the weather was good, the appearance of sailing boats kept ruining their shots!</a:t>
            </a:r>
          </a:p>
          <a:p>
            <a:r>
              <a:rPr lang="en-GB" dirty="0" smtClean="0"/>
              <a:t>In modern times, these boats could easily have been edited out but in 1975 life was rather more complicated.</a:t>
            </a:r>
          </a:p>
          <a:p>
            <a:r>
              <a:rPr lang="en-GB" dirty="0" smtClean="0"/>
              <a:t>While Steven Spielberg began filming, experienced movie prop makers got to work making three different sharks that would look identical in the movie.</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846334"/>
            <a:ext cx="8496000" cy="510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props were very complicated to build and operate.</a:t>
            </a:r>
          </a:p>
          <a:p>
            <a:r>
              <a:rPr lang="en-GB" dirty="0" smtClean="0"/>
              <a:t>The final versions of the props required a large team of technicians to operate them, many levers had to be pulled at precise times to make the shark move in a convincing way.</a:t>
            </a:r>
          </a:p>
          <a:p>
            <a:r>
              <a:rPr lang="en-GB" dirty="0" smtClean="0"/>
              <a:t>One shark was designed to swim from left to right, another shark was designed to swim from right to left.</a:t>
            </a:r>
          </a:p>
          <a:p>
            <a:r>
              <a:rPr lang="en-GB" dirty="0" smtClean="0"/>
              <a:t>In both cases, the side of the shark facing away from the camera was full of hoses carrying the compressed air that powered the shark.</a:t>
            </a:r>
          </a:p>
          <a:p>
            <a:r>
              <a:rPr lang="en-GB" dirty="0" smtClean="0"/>
              <a:t>A simple hollow shark that was moved using a wire was used for the attack scenes, in these scenes the shark swims towards the viewer.</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26263"/>
            <a:ext cx="8496000" cy="4779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All of the sharks malfunctioned constantly, they also had to be touched up and rebuilt due to the wear and tear caused by the harsh saltwater environment.</a:t>
            </a:r>
          </a:p>
          <a:p>
            <a:r>
              <a:rPr lang="en-GB" dirty="0" smtClean="0"/>
              <a:t>It soon became clear that the original script had to be abandoned for technical reasons.</a:t>
            </a:r>
          </a:p>
          <a:p>
            <a:r>
              <a:rPr lang="en-GB" dirty="0" smtClean="0"/>
              <a:t>Instead, Steven Spielberg used suspense to create a sense of danger, the imagination of the audience does all the work.</a:t>
            </a:r>
          </a:p>
          <a:p>
            <a:r>
              <a:rPr lang="en-GB" dirty="0" smtClean="0"/>
              <a:t>After all, an unseen danger is far more threatening than an obvious one.</a:t>
            </a:r>
          </a:p>
          <a:p>
            <a:r>
              <a:rPr lang="en-GB" dirty="0" smtClean="0"/>
              <a:t>The shark is only clearly visible once in the entire movie as the technicians could only persuade it to work for a few moments at a time!</a:t>
            </a:r>
          </a:p>
          <a:p>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12776"/>
            <a:ext cx="8496000" cy="35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53208"/>
            <a:ext cx="8496000" cy="42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3707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The position of the shark is clearly indicated by the method used to hunt it.</a:t>
            </a:r>
          </a:p>
          <a:p>
            <a:r>
              <a:rPr lang="en-GB" dirty="0" smtClean="0"/>
              <a:t>The animal is shot with a harpoon, this is attached via a strong rope to bright yellow barrels.</a:t>
            </a:r>
          </a:p>
          <a:p>
            <a:r>
              <a:rPr lang="en-GB" dirty="0" smtClean="0"/>
              <a:t>The spectacle of the barrels surging through the water clearly indicates that the shark is incredibly large and strong.</a:t>
            </a:r>
          </a:p>
          <a:p>
            <a:r>
              <a:rPr lang="en-GB" dirty="0" smtClean="0"/>
              <a:t>At the end of the movie the shark is strong enough to tow the boat backwards, this causes the vessel to take on water and start sinking.</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8496000" cy="5748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Just to add to the realism and suspense, a tiny stunt diver was lowered into the sea inside a small version of the metal cage that was later used by Richard </a:t>
            </a:r>
            <a:r>
              <a:rPr lang="en-GB" dirty="0" err="1" smtClean="0"/>
              <a:t>Dreyfuss</a:t>
            </a:r>
            <a:r>
              <a:rPr lang="en-GB" dirty="0" smtClean="0"/>
              <a:t>, the marine biologist.</a:t>
            </a:r>
          </a:p>
          <a:p>
            <a:r>
              <a:rPr lang="en-GB" dirty="0" smtClean="0"/>
              <a:t>The brave stunt diver used chum (a mixture of blood, oil and fish guts) to drive the attacking sharks into a frenzy.</a:t>
            </a:r>
          </a:p>
          <a:p>
            <a:r>
              <a:rPr lang="en-GB" dirty="0" smtClean="0"/>
              <a:t>The footage that he shot was so captivating that it persuaded Steven Spielberg to change the script, originally the marine biologist was supposed to die in the attack but his struggle looked so heroic that the director let him live!</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261351"/>
            <a:ext cx="6336000" cy="633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In the best selling book that the movie was based on, </a:t>
            </a:r>
            <a:r>
              <a:rPr lang="en-GB" i="1" dirty="0" smtClean="0"/>
              <a:t>Jaws</a:t>
            </a:r>
            <a:r>
              <a:rPr lang="en-GB" dirty="0" smtClean="0"/>
              <a:t> dies from his wounds but Steven Spielberg decided that a more spectacular ending was required.</a:t>
            </a:r>
          </a:p>
          <a:p>
            <a:r>
              <a:rPr lang="en-GB" dirty="0" smtClean="0"/>
              <a:t>Incidentally, the rushed schedule of the production came about because </a:t>
            </a:r>
            <a:r>
              <a:rPr lang="en-GB" i="1" dirty="0" smtClean="0"/>
              <a:t>Universal</a:t>
            </a:r>
            <a:r>
              <a:rPr lang="en-GB" dirty="0" smtClean="0"/>
              <a:t> </a:t>
            </a:r>
            <a:r>
              <a:rPr lang="en-GB" i="1" dirty="0" smtClean="0"/>
              <a:t>Studios</a:t>
            </a:r>
            <a:r>
              <a:rPr lang="en-GB" dirty="0" smtClean="0"/>
              <a:t> wanted to take advantage of public interest in the book.</a:t>
            </a:r>
          </a:p>
          <a:p>
            <a:r>
              <a:rPr lang="en-GB" dirty="0" smtClean="0"/>
              <a:t>They were afraid of </a:t>
            </a:r>
            <a:r>
              <a:rPr lang="en-GB" i="1" dirty="0" smtClean="0"/>
              <a:t>Jaws</a:t>
            </a:r>
            <a:r>
              <a:rPr lang="en-GB" dirty="0" smtClean="0"/>
              <a:t> becoming “old news” before it was even released.</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204935"/>
            <a:ext cx="8496000" cy="4096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Just how realistic was the movie?</a:t>
            </a:r>
          </a:p>
          <a:p>
            <a:r>
              <a:rPr lang="en-GB" dirty="0" smtClean="0"/>
              <a:t>For starters, the aggression of the shark wasn’t realistic at all and neither was its size and strength.</a:t>
            </a:r>
          </a:p>
          <a:p>
            <a:r>
              <a:rPr lang="en-GB" dirty="0" smtClean="0"/>
              <a:t>The first shark attack scene portrays a swimmer being dragged down.</a:t>
            </a:r>
          </a:p>
          <a:p>
            <a:r>
              <a:rPr lang="en-GB" dirty="0" smtClean="0"/>
              <a:t>That is quite realistic, as sharks are ambush hunters, they typically ambush their prey from below.</a:t>
            </a:r>
          </a:p>
          <a:p>
            <a:r>
              <a:rPr lang="en-GB" dirty="0" smtClean="0"/>
              <a:t>Despite their fearsome appearance, sharks are quite delicate, their skeletons are made from soft cartilage rather than strong bone so they ambush their prey to prevent it from defending itself.</a:t>
            </a:r>
          </a:p>
          <a:p>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472" y="81046"/>
            <a:ext cx="8496000" cy="6732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Due to the reliability issues of the mechanical sharks, the swimmer was actually pulled from side to side using hidden ropes tied around her waist.</a:t>
            </a:r>
          </a:p>
          <a:p>
            <a:r>
              <a:rPr lang="en-GB" dirty="0" smtClean="0"/>
              <a:t>The whole harrowing scene was filmed using a camera ingeniously installed in a glass box attached to the sea bed.</a:t>
            </a:r>
          </a:p>
          <a:p>
            <a:r>
              <a:rPr lang="en-GB" dirty="0" smtClean="0"/>
              <a:t>To add to the suspense and terror of the scene, the camera was carefully positioned at the same level as the surface of the water but it didn’t move as the whole assembly was anchored to the sea bed.</a:t>
            </a:r>
          </a:p>
          <a:p>
            <a:r>
              <a:rPr lang="en-GB" dirty="0" smtClean="0"/>
              <a:t>For convenience, the entire scene was filmed in shallow water right beside the beach but it appears that the young lady is attacked in deep water far from the shore.</a:t>
            </a:r>
          </a:p>
          <a:p>
            <a:r>
              <a:rPr lang="en-GB" dirty="0" smtClean="0"/>
              <a:t>Nobody hears her screams and rushes to save her.</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189343"/>
            <a:ext cx="6336000" cy="633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scene where Richard </a:t>
            </a:r>
            <a:r>
              <a:rPr lang="en-GB" dirty="0" err="1" smtClean="0"/>
              <a:t>Dreyfuss</a:t>
            </a:r>
            <a:r>
              <a:rPr lang="en-GB" dirty="0" smtClean="0"/>
              <a:t> tries to put the shark to sleep using a harpoon designed to inject it with poison is quite fanciful, nobody does that in real life.</a:t>
            </a:r>
          </a:p>
          <a:p>
            <a:r>
              <a:rPr lang="en-GB" dirty="0" smtClean="0"/>
              <a:t>However, sharks certainly attack metal cages, at times they attack them very aggressively, this is possibly because the cage generates an electrical field in the water.</a:t>
            </a:r>
          </a:p>
          <a:p>
            <a:r>
              <a:rPr lang="en-GB" dirty="0" smtClean="0"/>
              <a:t>Sharks use such electrical fields to hunt.</a:t>
            </a:r>
          </a:p>
          <a:p>
            <a:r>
              <a:rPr lang="en-GB" dirty="0" smtClean="0"/>
              <a:t>In another scene, Richard </a:t>
            </a:r>
            <a:r>
              <a:rPr lang="en-GB" dirty="0" err="1" smtClean="0"/>
              <a:t>Dreyfuss</a:t>
            </a:r>
            <a:r>
              <a:rPr lang="en-GB" dirty="0" smtClean="0"/>
              <a:t> identifies the shark when he finds one of its teeth, this is realistic, sharks lose their teeth all the time and their teeth are very characteristic.</a:t>
            </a:r>
          </a:p>
          <a:p>
            <a:r>
              <a:rPr lang="en-GB" dirty="0" smtClean="0"/>
              <a:t>Different species of shark have very different teeth.</a:t>
            </a:r>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484784"/>
            <a:ext cx="8496000" cy="3609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7575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Sharks</a:t>
            </a:r>
            <a:endParaRPr lang="en-GB" dirty="0"/>
          </a:p>
        </p:txBody>
      </p:sp>
      <p:sp>
        <p:nvSpPr>
          <p:cNvPr id="3" name="Symbol zastępczy zawartości 2"/>
          <p:cNvSpPr>
            <a:spLocks noGrp="1"/>
          </p:cNvSpPr>
          <p:nvPr>
            <p:ph idx="1"/>
          </p:nvPr>
        </p:nvSpPr>
        <p:spPr/>
        <p:txBody>
          <a:bodyPr>
            <a:normAutofit fontScale="62500" lnSpcReduction="20000"/>
          </a:bodyPr>
          <a:lstStyle/>
          <a:p>
            <a:r>
              <a:rPr lang="en-GB" dirty="0" smtClean="0"/>
              <a:t>One memorable scene in the movie involves a reference to an actual historical event.</a:t>
            </a:r>
          </a:p>
          <a:p>
            <a:r>
              <a:rPr lang="en-GB" dirty="0" smtClean="0"/>
              <a:t>Matt Hooper, the marine biologist and Quint, the old shark hunter and owner of the boat stay up late one night drinking heavily.</a:t>
            </a:r>
          </a:p>
          <a:p>
            <a:r>
              <a:rPr lang="en-GB" dirty="0" smtClean="0"/>
              <a:t>Quint resents Matt because he thinks that he’s a soft, overeducated fool.</a:t>
            </a:r>
          </a:p>
          <a:p>
            <a:r>
              <a:rPr lang="en-GB" dirty="0" smtClean="0"/>
              <a:t>The two men become very drunk and end up comparing shark bite scars.</a:t>
            </a:r>
          </a:p>
          <a:p>
            <a:r>
              <a:rPr lang="en-GB" dirty="0" smtClean="0"/>
              <a:t>Finally, Quint becomes very emotional and reveals that he survived a shark attack when a battleship called the </a:t>
            </a:r>
            <a:r>
              <a:rPr lang="en-GB" i="1" dirty="0" smtClean="0"/>
              <a:t>USS Indianapolis </a:t>
            </a:r>
            <a:r>
              <a:rPr lang="en-GB" dirty="0" smtClean="0"/>
              <a:t>sank right at the end of World War Two.</a:t>
            </a:r>
          </a:p>
          <a:p>
            <a:r>
              <a:rPr lang="en-GB" dirty="0" smtClean="0"/>
              <a:t>The US authorities couldn’t believe that one of their ships had been sunk by Japanese torpedoes so late in the war and tragically only initiated a rescue operation when it was far too late to save many lives.</a:t>
            </a:r>
          </a:p>
          <a:p>
            <a:r>
              <a:rPr lang="en-GB" dirty="0" smtClean="0"/>
              <a:t>Many of the crew of the </a:t>
            </a:r>
            <a:r>
              <a:rPr lang="en-GB" i="1" dirty="0" smtClean="0"/>
              <a:t>USS Indianapolis</a:t>
            </a:r>
            <a:r>
              <a:rPr lang="en-GB" dirty="0" smtClean="0"/>
              <a:t> were killed by sharks as they floated helplessly in the Pacific Ocean.</a:t>
            </a:r>
          </a:p>
          <a:p>
            <a:endParaRPr lang="en-GB" dirty="0"/>
          </a:p>
        </p:txBody>
      </p:sp>
    </p:spTree>
    <p:extLst>
      <p:ext uri="{BB962C8B-B14F-4D97-AF65-F5344CB8AC3E}">
        <p14:creationId xmlns:p14="http://schemas.microsoft.com/office/powerpoint/2010/main" val="53323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TotalTime>
  <Words>1584</Words>
  <Application>Microsoft Office PowerPoint</Application>
  <PresentationFormat>Pokaz na ekranie (4:3)</PresentationFormat>
  <Paragraphs>97</Paragraphs>
  <Slides>36</Slides>
  <Notes>0</Notes>
  <HiddenSlides>0</HiddenSlides>
  <MMClips>0</MMClips>
  <ScaleCrop>false</ScaleCrop>
  <HeadingPairs>
    <vt:vector size="4" baseType="variant">
      <vt:variant>
        <vt:lpstr>Motyw</vt:lpstr>
      </vt:variant>
      <vt:variant>
        <vt:i4>1</vt:i4>
      </vt:variant>
      <vt:variant>
        <vt:lpstr>Tytuły slajdów</vt:lpstr>
      </vt:variant>
      <vt:variant>
        <vt:i4>36</vt:i4>
      </vt:variant>
    </vt:vector>
  </HeadingPairs>
  <TitlesOfParts>
    <vt:vector size="37" baseType="lpstr">
      <vt:lpstr>Motyw pakietu Office</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lpstr>Prezentacja programu PowerPoint</vt:lpstr>
      <vt:lpstr>Sharks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Sharks</dc:title>
  <dc:creator>Jo</dc:creator>
  <cp:lastModifiedBy>Jo</cp:lastModifiedBy>
  <cp:revision>18</cp:revision>
  <dcterms:created xsi:type="dcterms:W3CDTF">2024-03-20T12:00:25Z</dcterms:created>
  <dcterms:modified xsi:type="dcterms:W3CDTF">2024-03-20T21:03:14Z</dcterms:modified>
</cp:coreProperties>
</file>