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56" r:id="rId3"/>
    <p:sldId id="257" r:id="rId4"/>
    <p:sldId id="357" r:id="rId5"/>
    <p:sldId id="258" r:id="rId6"/>
    <p:sldId id="358" r:id="rId7"/>
    <p:sldId id="259" r:id="rId8"/>
    <p:sldId id="359" r:id="rId9"/>
    <p:sldId id="260" r:id="rId10"/>
    <p:sldId id="360" r:id="rId11"/>
    <p:sldId id="261" r:id="rId12"/>
    <p:sldId id="361" r:id="rId13"/>
    <p:sldId id="262" r:id="rId14"/>
    <p:sldId id="362" r:id="rId15"/>
    <p:sldId id="263" r:id="rId16"/>
    <p:sldId id="363" r:id="rId17"/>
    <p:sldId id="264" r:id="rId18"/>
    <p:sldId id="364" r:id="rId19"/>
    <p:sldId id="265" r:id="rId20"/>
    <p:sldId id="366" r:id="rId21"/>
    <p:sldId id="266" r:id="rId22"/>
    <p:sldId id="367" r:id="rId23"/>
    <p:sldId id="267" r:id="rId24"/>
    <p:sldId id="365" r:id="rId25"/>
    <p:sldId id="268" r:id="rId26"/>
    <p:sldId id="368" r:id="rId27"/>
    <p:sldId id="269" r:id="rId28"/>
    <p:sldId id="369" r:id="rId29"/>
    <p:sldId id="270" r:id="rId30"/>
    <p:sldId id="370" r:id="rId31"/>
    <p:sldId id="271" r:id="rId32"/>
    <p:sldId id="371" r:id="rId33"/>
    <p:sldId id="272" r:id="rId34"/>
    <p:sldId id="372" r:id="rId35"/>
    <p:sldId id="273" r:id="rId36"/>
    <p:sldId id="373" r:id="rId37"/>
    <p:sldId id="274" r:id="rId38"/>
    <p:sldId id="374" r:id="rId39"/>
    <p:sldId id="275" r:id="rId40"/>
    <p:sldId id="375" r:id="rId41"/>
    <p:sldId id="276" r:id="rId42"/>
    <p:sldId id="376" r:id="rId43"/>
    <p:sldId id="411" r:id="rId44"/>
    <p:sldId id="277" r:id="rId45"/>
    <p:sldId id="377" r:id="rId46"/>
    <p:sldId id="278" r:id="rId47"/>
    <p:sldId id="378" r:id="rId48"/>
    <p:sldId id="279" r:id="rId49"/>
    <p:sldId id="379" r:id="rId50"/>
    <p:sldId id="280" r:id="rId51"/>
    <p:sldId id="380" r:id="rId52"/>
    <p:sldId id="381" r:id="rId53"/>
    <p:sldId id="382" r:id="rId54"/>
    <p:sldId id="281" r:id="rId55"/>
    <p:sldId id="383" r:id="rId56"/>
    <p:sldId id="282" r:id="rId57"/>
    <p:sldId id="384" r:id="rId58"/>
    <p:sldId id="283" r:id="rId59"/>
    <p:sldId id="385" r:id="rId60"/>
    <p:sldId id="284" r:id="rId61"/>
    <p:sldId id="386" r:id="rId62"/>
    <p:sldId id="285" r:id="rId63"/>
    <p:sldId id="387" r:id="rId64"/>
    <p:sldId id="286" r:id="rId65"/>
    <p:sldId id="388" r:id="rId66"/>
    <p:sldId id="287" r:id="rId67"/>
    <p:sldId id="389" r:id="rId68"/>
    <p:sldId id="288" r:id="rId69"/>
    <p:sldId id="390" r:id="rId70"/>
    <p:sldId id="289" r:id="rId71"/>
    <p:sldId id="391" r:id="rId72"/>
    <p:sldId id="290" r:id="rId73"/>
    <p:sldId id="392" r:id="rId74"/>
    <p:sldId id="291" r:id="rId75"/>
    <p:sldId id="393" r:id="rId76"/>
    <p:sldId id="292" r:id="rId77"/>
    <p:sldId id="394" r:id="rId78"/>
    <p:sldId id="293" r:id="rId79"/>
    <p:sldId id="395" r:id="rId80"/>
    <p:sldId id="294" r:id="rId81"/>
    <p:sldId id="396" r:id="rId82"/>
    <p:sldId id="295" r:id="rId83"/>
    <p:sldId id="397" r:id="rId84"/>
    <p:sldId id="296" r:id="rId85"/>
    <p:sldId id="398" r:id="rId86"/>
    <p:sldId id="297" r:id="rId87"/>
    <p:sldId id="399" r:id="rId88"/>
    <p:sldId id="298" r:id="rId89"/>
    <p:sldId id="400" r:id="rId90"/>
    <p:sldId id="299" r:id="rId91"/>
    <p:sldId id="401" r:id="rId92"/>
    <p:sldId id="300" r:id="rId93"/>
    <p:sldId id="402" r:id="rId94"/>
    <p:sldId id="301" r:id="rId95"/>
    <p:sldId id="403" r:id="rId96"/>
    <p:sldId id="302" r:id="rId97"/>
    <p:sldId id="404" r:id="rId98"/>
    <p:sldId id="303" r:id="rId99"/>
    <p:sldId id="405" r:id="rId100"/>
    <p:sldId id="304" r:id="rId101"/>
    <p:sldId id="406" r:id="rId102"/>
    <p:sldId id="305" r:id="rId103"/>
    <p:sldId id="407" r:id="rId104"/>
    <p:sldId id="306" r:id="rId105"/>
    <p:sldId id="408" r:id="rId106"/>
    <p:sldId id="307" r:id="rId107"/>
    <p:sldId id="409" r:id="rId108"/>
    <p:sldId id="308" r:id="rId109"/>
    <p:sldId id="410" r:id="rId110"/>
    <p:sldId id="309" r:id="rId1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1" d="100"/>
          <a:sy n="101" d="100"/>
        </p:scale>
        <p:origin x="294"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presProps" Target="presProps.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a:t>Kliknij, aby edytować styl</a:t>
            </a:r>
            <a:endParaRPr lang="en-GB"/>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a:t>Kliknij, aby edytować styl wzorca podtytułu</a:t>
            </a:r>
            <a:endParaRPr lang="en-GB"/>
          </a:p>
        </p:txBody>
      </p:sp>
      <p:sp>
        <p:nvSpPr>
          <p:cNvPr id="4" name="Symbol zastępczy daty 3"/>
          <p:cNvSpPr>
            <a:spLocks noGrp="1"/>
          </p:cNvSpPr>
          <p:nvPr>
            <p:ph type="dt" sz="half" idx="10"/>
          </p:nvPr>
        </p:nvSpPr>
        <p:spPr/>
        <p:txBody>
          <a:bodyPr/>
          <a:lstStyle/>
          <a:p>
            <a:fld id="{25B89203-457D-48DC-AECF-84DB532777B3}" type="datetimeFigureOut">
              <a:rPr lang="en-GB" smtClean="0"/>
              <a:t>20/03/2023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1848785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idx="1"/>
          </p:nvPr>
        </p:nvSpPr>
        <p:spPr/>
        <p:txBody>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5B89203-457D-48DC-AECF-84DB532777B3}" type="datetimeFigureOut">
              <a:rPr lang="en-GB" smtClean="0"/>
              <a:t>20/03/2023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3724796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a:t>Kliknij, aby edytować styl</a:t>
            </a:r>
            <a:endParaRPr lang="en-GB"/>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a:t>Kliknij, aby edytować style wzorca tekstu</a:t>
            </a:r>
          </a:p>
        </p:txBody>
      </p:sp>
      <p:sp>
        <p:nvSpPr>
          <p:cNvPr id="4" name="Symbol zastępczy daty 3"/>
          <p:cNvSpPr>
            <a:spLocks noGrp="1"/>
          </p:cNvSpPr>
          <p:nvPr>
            <p:ph type="dt" sz="half" idx="10"/>
          </p:nvPr>
        </p:nvSpPr>
        <p:spPr/>
        <p:txBody>
          <a:bodyPr/>
          <a:lstStyle/>
          <a:p>
            <a:fld id="{25B89203-457D-48DC-AECF-84DB532777B3}" type="datetimeFigureOut">
              <a:rPr lang="en-GB" smtClean="0"/>
              <a:t>20/03/2023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29940896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daty 4"/>
          <p:cNvSpPr>
            <a:spLocks noGrp="1"/>
          </p:cNvSpPr>
          <p:nvPr>
            <p:ph type="dt" sz="half" idx="10"/>
          </p:nvPr>
        </p:nvSpPr>
        <p:spPr/>
        <p:txBody>
          <a:bodyPr/>
          <a:lstStyle/>
          <a:p>
            <a:fld id="{25B89203-457D-48DC-AECF-84DB532777B3}" type="datetimeFigureOut">
              <a:rPr lang="en-GB" smtClean="0"/>
              <a:t>20/03/2023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2007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a:t>Kliknij, aby edytować styl</a:t>
            </a:r>
            <a:endParaRPr lang="en-GB"/>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7" name="Symbol zastępczy daty 6"/>
          <p:cNvSpPr>
            <a:spLocks noGrp="1"/>
          </p:cNvSpPr>
          <p:nvPr>
            <p:ph type="dt" sz="half" idx="10"/>
          </p:nvPr>
        </p:nvSpPr>
        <p:spPr/>
        <p:txBody>
          <a:bodyPr/>
          <a:lstStyle/>
          <a:p>
            <a:fld id="{25B89203-457D-48DC-AECF-84DB532777B3}" type="datetimeFigureOut">
              <a:rPr lang="en-GB" smtClean="0"/>
              <a:t>20/03/2023</a:t>
            </a:fld>
            <a:endParaRPr lang="en-GB"/>
          </a:p>
        </p:txBody>
      </p:sp>
      <p:sp>
        <p:nvSpPr>
          <p:cNvPr id="8" name="Symbol zastępczy stopki 7"/>
          <p:cNvSpPr>
            <a:spLocks noGrp="1"/>
          </p:cNvSpPr>
          <p:nvPr>
            <p:ph type="ftr" sz="quarter" idx="11"/>
          </p:nvPr>
        </p:nvSpPr>
        <p:spPr/>
        <p:txBody>
          <a:bodyPr/>
          <a:lstStyle/>
          <a:p>
            <a:endParaRPr lang="en-GB"/>
          </a:p>
        </p:txBody>
      </p:sp>
      <p:sp>
        <p:nvSpPr>
          <p:cNvPr id="9" name="Symbol zastępczy numeru slajdu 8"/>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758350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daty 2"/>
          <p:cNvSpPr>
            <a:spLocks noGrp="1"/>
          </p:cNvSpPr>
          <p:nvPr>
            <p:ph type="dt" sz="half" idx="10"/>
          </p:nvPr>
        </p:nvSpPr>
        <p:spPr/>
        <p:txBody>
          <a:bodyPr/>
          <a:lstStyle/>
          <a:p>
            <a:fld id="{25B89203-457D-48DC-AECF-84DB532777B3}" type="datetimeFigureOut">
              <a:rPr lang="en-GB" smtClean="0"/>
              <a:t>20/03/2023</a:t>
            </a:fld>
            <a:endParaRPr lang="en-GB"/>
          </a:p>
        </p:txBody>
      </p:sp>
      <p:sp>
        <p:nvSpPr>
          <p:cNvPr id="4" name="Symbol zastępczy stopki 3"/>
          <p:cNvSpPr>
            <a:spLocks noGrp="1"/>
          </p:cNvSpPr>
          <p:nvPr>
            <p:ph type="ftr" sz="quarter" idx="11"/>
          </p:nvPr>
        </p:nvSpPr>
        <p:spPr/>
        <p:txBody>
          <a:bodyPr/>
          <a:lstStyle/>
          <a:p>
            <a:endParaRPr lang="en-GB"/>
          </a:p>
        </p:txBody>
      </p:sp>
      <p:sp>
        <p:nvSpPr>
          <p:cNvPr id="5" name="Symbol zastępczy numeru slajdu 4"/>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3293977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25B89203-457D-48DC-AECF-84DB532777B3}" type="datetimeFigureOut">
              <a:rPr lang="en-GB" smtClean="0"/>
              <a:t>20/03/2023</a:t>
            </a:fld>
            <a:endParaRPr lang="en-GB"/>
          </a:p>
        </p:txBody>
      </p:sp>
      <p:sp>
        <p:nvSpPr>
          <p:cNvPr id="3" name="Symbol zastępczy stopki 2"/>
          <p:cNvSpPr>
            <a:spLocks noGrp="1"/>
          </p:cNvSpPr>
          <p:nvPr>
            <p:ph type="ftr" sz="quarter" idx="11"/>
          </p:nvPr>
        </p:nvSpPr>
        <p:spPr/>
        <p:txBody>
          <a:bodyPr/>
          <a:lstStyle/>
          <a:p>
            <a:endParaRPr lang="en-GB"/>
          </a:p>
        </p:txBody>
      </p:sp>
      <p:sp>
        <p:nvSpPr>
          <p:cNvPr id="4" name="Symbol zastępczy numeru slajdu 3"/>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35033506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a:t>Kliknij, aby edytować styl</a:t>
            </a:r>
            <a:endParaRPr lang="en-GB"/>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25B89203-457D-48DC-AECF-84DB532777B3}" type="datetimeFigureOut">
              <a:rPr lang="en-GB" smtClean="0"/>
              <a:t>20/03/2023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5570609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a:t>Kliknij, aby edytować styl</a:t>
            </a:r>
            <a:endParaRPr lang="en-GB"/>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a:t>Kliknij, aby edytować style wzorca tekstu</a:t>
            </a:r>
          </a:p>
        </p:txBody>
      </p:sp>
      <p:sp>
        <p:nvSpPr>
          <p:cNvPr id="5" name="Symbol zastępczy daty 4"/>
          <p:cNvSpPr>
            <a:spLocks noGrp="1"/>
          </p:cNvSpPr>
          <p:nvPr>
            <p:ph type="dt" sz="half" idx="10"/>
          </p:nvPr>
        </p:nvSpPr>
        <p:spPr/>
        <p:txBody>
          <a:bodyPr/>
          <a:lstStyle/>
          <a:p>
            <a:fld id="{25B89203-457D-48DC-AECF-84DB532777B3}" type="datetimeFigureOut">
              <a:rPr lang="en-GB" smtClean="0"/>
              <a:t>20/03/2023</a:t>
            </a:fld>
            <a:endParaRPr lang="en-GB"/>
          </a:p>
        </p:txBody>
      </p:sp>
      <p:sp>
        <p:nvSpPr>
          <p:cNvPr id="6" name="Symbol zastępczy stopki 5"/>
          <p:cNvSpPr>
            <a:spLocks noGrp="1"/>
          </p:cNvSpPr>
          <p:nvPr>
            <p:ph type="ftr" sz="quarter" idx="11"/>
          </p:nvPr>
        </p:nvSpPr>
        <p:spPr/>
        <p:txBody>
          <a:bodyPr/>
          <a:lstStyle/>
          <a:p>
            <a:endParaRPr lang="en-GB"/>
          </a:p>
        </p:txBody>
      </p:sp>
      <p:sp>
        <p:nvSpPr>
          <p:cNvPr id="7" name="Symbol zastępczy numeru slajdu 6"/>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31994443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a:t>Kliknij, aby edytować styl</a:t>
            </a:r>
            <a:endParaRPr lang="en-GB"/>
          </a:p>
        </p:txBody>
      </p:sp>
      <p:sp>
        <p:nvSpPr>
          <p:cNvPr id="3" name="Symbol zastępczy tytułu pionowego 2"/>
          <p:cNvSpPr>
            <a:spLocks noGrp="1"/>
          </p:cNvSpPr>
          <p:nvPr>
            <p:ph type="body" orient="vert" idx="1"/>
          </p:nvPr>
        </p:nvSpPr>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5B89203-457D-48DC-AECF-84DB532777B3}" type="datetimeFigureOut">
              <a:rPr lang="en-GB" smtClean="0"/>
              <a:t>20/03/2023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20273566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a:t>Kliknij, aby edytować styl</a:t>
            </a:r>
            <a:endParaRPr lang="en-GB"/>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10"/>
          </p:nvPr>
        </p:nvSpPr>
        <p:spPr/>
        <p:txBody>
          <a:bodyPr/>
          <a:lstStyle/>
          <a:p>
            <a:fld id="{25B89203-457D-48DC-AECF-84DB532777B3}" type="datetimeFigureOut">
              <a:rPr lang="en-GB" smtClean="0"/>
              <a:t>20/03/2023</a:t>
            </a:fld>
            <a:endParaRPr lang="en-GB"/>
          </a:p>
        </p:txBody>
      </p:sp>
      <p:sp>
        <p:nvSpPr>
          <p:cNvPr id="5" name="Symbol zastępczy stopki 4"/>
          <p:cNvSpPr>
            <a:spLocks noGrp="1"/>
          </p:cNvSpPr>
          <p:nvPr>
            <p:ph type="ftr" sz="quarter" idx="11"/>
          </p:nvPr>
        </p:nvSpPr>
        <p:spPr/>
        <p:txBody>
          <a:bodyPr/>
          <a:lstStyle/>
          <a:p>
            <a:endParaRPr lang="en-GB"/>
          </a:p>
        </p:txBody>
      </p:sp>
      <p:sp>
        <p:nvSpPr>
          <p:cNvPr id="6" name="Symbol zastępczy numeru slajdu 5"/>
          <p:cNvSpPr>
            <a:spLocks noGrp="1"/>
          </p:cNvSpPr>
          <p:nvPr>
            <p:ph type="sldNum" sz="quarter" idx="12"/>
          </p:nvPr>
        </p:nvSpPr>
        <p:spPr/>
        <p:txBody>
          <a:bodyPr/>
          <a:lstStyle/>
          <a:p>
            <a:fld id="{ED87E48E-418F-4A19-92AF-51623C74870B}" type="slidenum">
              <a:rPr lang="en-GB" smtClean="0"/>
              <a:t>‹#›</a:t>
            </a:fld>
            <a:endParaRPr lang="en-GB"/>
          </a:p>
        </p:txBody>
      </p:sp>
    </p:spTree>
    <p:extLst>
      <p:ext uri="{BB962C8B-B14F-4D97-AF65-F5344CB8AC3E}">
        <p14:creationId xmlns:p14="http://schemas.microsoft.com/office/powerpoint/2010/main" val="26861488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a:t>Kliknij, aby edytować styl</a:t>
            </a:r>
            <a:endParaRPr lang="en-GB"/>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a:t>Kliknij, aby edytować style wzorca tekstu</a:t>
            </a:r>
          </a:p>
          <a:p>
            <a:pPr lvl="1"/>
            <a:r>
              <a:rPr lang="pl-PL"/>
              <a:t>Drugi poziom</a:t>
            </a:r>
          </a:p>
          <a:p>
            <a:pPr lvl="2"/>
            <a:r>
              <a:rPr lang="pl-PL"/>
              <a:t>Trzeci poziom</a:t>
            </a:r>
          </a:p>
          <a:p>
            <a:pPr lvl="3"/>
            <a:r>
              <a:rPr lang="pl-PL"/>
              <a:t>Czwarty poziom</a:t>
            </a:r>
          </a:p>
          <a:p>
            <a:pPr lvl="4"/>
            <a:r>
              <a:rPr lang="pl-PL"/>
              <a:t>Piąty poziom</a:t>
            </a:r>
            <a:endParaRPr lang="en-GB"/>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B89203-457D-48DC-AECF-84DB532777B3}" type="datetimeFigureOut">
              <a:rPr lang="en-GB" smtClean="0"/>
              <a:t>20/03/2023</a:t>
            </a:fld>
            <a:endParaRPr lang="en-GB"/>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87E48E-418F-4A19-92AF-51623C74870B}" type="slidenum">
              <a:rPr lang="en-GB" smtClean="0"/>
              <a:t>‹#›</a:t>
            </a:fld>
            <a:endParaRPr lang="en-GB"/>
          </a:p>
        </p:txBody>
      </p:sp>
    </p:spTree>
    <p:extLst>
      <p:ext uri="{BB962C8B-B14F-4D97-AF65-F5344CB8AC3E}">
        <p14:creationId xmlns:p14="http://schemas.microsoft.com/office/powerpoint/2010/main" val="780625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ctrTitle"/>
          </p:nvPr>
        </p:nvSpPr>
        <p:spPr/>
        <p:txBody>
          <a:bodyPr/>
          <a:lstStyle/>
          <a:p>
            <a:r>
              <a:rPr lang="en-GB" dirty="0"/>
              <a:t>The Perfect Holiday</a:t>
            </a:r>
          </a:p>
        </p:txBody>
      </p:sp>
      <p:sp>
        <p:nvSpPr>
          <p:cNvPr id="3" name="Podtytuł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136962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quixmultimedia.com/wp-content/uploads/2019/07/best-family-vacation-packages-to-a-perfect-holiday-in-hawaii.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7471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lnSpcReduction="10000"/>
          </a:bodyPr>
          <a:lstStyle/>
          <a:p>
            <a:r>
              <a:rPr lang="en-GB" dirty="0"/>
              <a:t>Everyone wants to have a perfect holiday.</a:t>
            </a:r>
          </a:p>
          <a:p>
            <a:r>
              <a:rPr lang="en-GB" dirty="0"/>
              <a:t>Travel agents, holiday brochures, holiday advertisements and travel websites fill our heads with wild fantasies and high expectations.</a:t>
            </a:r>
          </a:p>
          <a:p>
            <a:r>
              <a:rPr lang="en-GB" dirty="0"/>
              <a:t>The realities of holiday travel are never mentioned.</a:t>
            </a:r>
          </a:p>
          <a:p>
            <a:r>
              <a:rPr lang="en-GB" dirty="0"/>
              <a:t>What are some of the worst aspects of holiday travel?</a:t>
            </a:r>
          </a:p>
          <a:p>
            <a:endParaRPr lang="en-GB" dirty="0"/>
          </a:p>
        </p:txBody>
      </p:sp>
    </p:spTree>
    <p:extLst>
      <p:ext uri="{BB962C8B-B14F-4D97-AF65-F5344CB8AC3E}">
        <p14:creationId xmlns:p14="http://schemas.microsoft.com/office/powerpoint/2010/main" val="30460054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Znalezione obrazy dla zapytania air trave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872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Many people fly to their holiday destinations.</a:t>
            </a:r>
          </a:p>
          <a:p>
            <a:r>
              <a:rPr lang="en-GB" dirty="0"/>
              <a:t>It is an especially popular form of transport for people who live on islands or for those who wish to travel long distances.</a:t>
            </a:r>
          </a:p>
          <a:p>
            <a:r>
              <a:rPr lang="en-GB" dirty="0"/>
              <a:t>People who are cash rich and time poor tend to fly.</a:t>
            </a:r>
          </a:p>
          <a:p>
            <a:r>
              <a:rPr lang="en-GB" dirty="0"/>
              <a:t>Did you ever have a bad experience on a flight?</a:t>
            </a:r>
          </a:p>
          <a:p>
            <a:endParaRPr lang="en-GB" dirty="0"/>
          </a:p>
        </p:txBody>
      </p:sp>
    </p:spTree>
    <p:extLst>
      <p:ext uri="{BB962C8B-B14F-4D97-AF65-F5344CB8AC3E}">
        <p14:creationId xmlns:p14="http://schemas.microsoft.com/office/powerpoint/2010/main" val="1584076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9076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lnSpcReduction="10000"/>
          </a:bodyPr>
          <a:lstStyle/>
          <a:p>
            <a:r>
              <a:rPr lang="en-GB" dirty="0"/>
              <a:t>Nobody likes flight delays but they occur quite frequently at busy airports.</a:t>
            </a:r>
          </a:p>
          <a:p>
            <a:r>
              <a:rPr lang="en-GB" dirty="0"/>
              <a:t>The reason for this is simple, one flight delay causes the next flight to be delayed and so on.</a:t>
            </a:r>
          </a:p>
          <a:p>
            <a:r>
              <a:rPr lang="en-GB" dirty="0"/>
              <a:t>It’s a domino effect that can turn airports into gigantic waiting rooms.</a:t>
            </a:r>
          </a:p>
          <a:p>
            <a:r>
              <a:rPr lang="en-GB" dirty="0"/>
              <a:t>When this happens, there are rarely enough seats to go around, many tired travellers curl up on the floor and try to sleep.</a:t>
            </a:r>
          </a:p>
        </p:txBody>
      </p:sp>
    </p:spTree>
    <p:extLst>
      <p:ext uri="{BB962C8B-B14F-4D97-AF65-F5344CB8AC3E}">
        <p14:creationId xmlns:p14="http://schemas.microsoft.com/office/powerpoint/2010/main" val="2069437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76219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10000"/>
          </a:bodyPr>
          <a:lstStyle/>
          <a:p>
            <a:r>
              <a:rPr lang="en-GB" dirty="0"/>
              <a:t>Most people fly in </a:t>
            </a:r>
            <a:r>
              <a:rPr lang="en-GB" i="1" dirty="0"/>
              <a:t>cattle class</a:t>
            </a:r>
            <a:r>
              <a:rPr lang="en-GB" dirty="0"/>
              <a:t>, it is officially called </a:t>
            </a:r>
            <a:r>
              <a:rPr lang="en-GB" i="1" dirty="0"/>
              <a:t>economy class</a:t>
            </a:r>
            <a:r>
              <a:rPr lang="en-GB" dirty="0"/>
              <a:t> because the airline tries to cram as many people into it as possible.</a:t>
            </a:r>
          </a:p>
          <a:p>
            <a:r>
              <a:rPr lang="en-GB" dirty="0"/>
              <a:t>There isn’t enough legroom for most adults and the growing problem of the obesity epidemic means that there’s a higher chance than ever of sitting beside an obese individual.</a:t>
            </a:r>
          </a:p>
          <a:p>
            <a:r>
              <a:rPr lang="en-GB" dirty="0"/>
              <a:t>Many travellers feel claustrophobic when they fly, this sense of anxiety can ruin a holiday since the ordeal must be faced again on the return flight! </a:t>
            </a:r>
          </a:p>
          <a:p>
            <a:endParaRPr lang="en-GB" dirty="0"/>
          </a:p>
        </p:txBody>
      </p:sp>
    </p:spTree>
    <p:extLst>
      <p:ext uri="{BB962C8B-B14F-4D97-AF65-F5344CB8AC3E}">
        <p14:creationId xmlns:p14="http://schemas.microsoft.com/office/powerpoint/2010/main" val="781878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Znalezione obrazy dla zapytania airport late at nigh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0798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lnSpcReduction="10000"/>
          </a:bodyPr>
          <a:lstStyle/>
          <a:p>
            <a:r>
              <a:rPr lang="en-GB" dirty="0"/>
              <a:t>A lack of sleep is another cause of suffering.</a:t>
            </a:r>
          </a:p>
          <a:p>
            <a:r>
              <a:rPr lang="en-GB" dirty="0"/>
              <a:t>Many travellers prefer to fly in the mornings, so they have to get up very early.</a:t>
            </a:r>
          </a:p>
          <a:p>
            <a:r>
              <a:rPr lang="en-GB" dirty="0"/>
              <a:t>Why not fly late at night and arrive at your destination early in the morning?</a:t>
            </a:r>
          </a:p>
          <a:p>
            <a:r>
              <a:rPr lang="en-GB" dirty="0"/>
              <a:t>The flights are cheaper, the roads around the airport will be empty, the airport will be quiet so flight delays are less likely and you may even be able to fall asleep on the flight.</a:t>
            </a:r>
          </a:p>
        </p:txBody>
      </p:sp>
    </p:spTree>
    <p:extLst>
      <p:ext uri="{BB962C8B-B14F-4D97-AF65-F5344CB8AC3E}">
        <p14:creationId xmlns:p14="http://schemas.microsoft.com/office/powerpoint/2010/main" val="1559691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Znalezione obrazy dla zapytania planes trains and automobi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13041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20000"/>
          </a:bodyPr>
          <a:lstStyle/>
          <a:p>
            <a:r>
              <a:rPr lang="en-GB" dirty="0"/>
              <a:t>There are many ways to travel. </a:t>
            </a:r>
          </a:p>
          <a:p>
            <a:r>
              <a:rPr lang="en-GB" dirty="0"/>
              <a:t>Please list the advantages and disadvantages of the following modes of transport:</a:t>
            </a:r>
          </a:p>
          <a:p>
            <a:r>
              <a:rPr lang="en-GB" dirty="0"/>
              <a:t>(A) Walking</a:t>
            </a:r>
          </a:p>
          <a:p>
            <a:r>
              <a:rPr lang="en-GB" dirty="0"/>
              <a:t>(B) Cycling</a:t>
            </a:r>
          </a:p>
          <a:p>
            <a:r>
              <a:rPr lang="en-GB" dirty="0"/>
              <a:t>(C) Driving</a:t>
            </a:r>
          </a:p>
          <a:p>
            <a:r>
              <a:rPr lang="en-GB" dirty="0"/>
              <a:t>(D) Bus or coach</a:t>
            </a:r>
          </a:p>
          <a:p>
            <a:r>
              <a:rPr lang="en-GB" dirty="0"/>
              <a:t>(E) Train</a:t>
            </a:r>
          </a:p>
          <a:p>
            <a:r>
              <a:rPr lang="en-GB" dirty="0"/>
              <a:t>(F) Flying</a:t>
            </a:r>
          </a:p>
          <a:p>
            <a:r>
              <a:rPr lang="en-GB" dirty="0"/>
              <a:t>(G) Sailing</a:t>
            </a:r>
          </a:p>
          <a:p>
            <a:endParaRPr lang="en-GB" dirty="0"/>
          </a:p>
        </p:txBody>
      </p:sp>
    </p:spTree>
    <p:extLst>
      <p:ext uri="{BB962C8B-B14F-4D97-AF65-F5344CB8AC3E}">
        <p14:creationId xmlns:p14="http://schemas.microsoft.com/office/powerpoint/2010/main" val="1333222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Znalezione obrazy dla zapytania walking everywhere funny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505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Walking is free and it keeps you fit.</a:t>
            </a:r>
          </a:p>
          <a:p>
            <a:r>
              <a:rPr lang="en-GB" dirty="0"/>
              <a:t>It’s also a natural way to reduce stress levels, many other ways of getting about cause a lot of stress. </a:t>
            </a:r>
          </a:p>
          <a:p>
            <a:r>
              <a:rPr lang="en-GB" dirty="0"/>
              <a:t>However, it’s a slow way to travel, you can’t get very far on foot.</a:t>
            </a:r>
          </a:p>
        </p:txBody>
      </p:sp>
    </p:spTree>
    <p:extLst>
      <p:ext uri="{BB962C8B-B14F-4D97-AF65-F5344CB8AC3E}">
        <p14:creationId xmlns:p14="http://schemas.microsoft.com/office/powerpoint/2010/main" val="3335237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Znalezione obrazy dla zapytania cycling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521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lnSpcReduction="10000"/>
          </a:bodyPr>
          <a:lstStyle/>
          <a:p>
            <a:r>
              <a:rPr lang="en-GB" dirty="0"/>
              <a:t>Cycling is also relaxing.</a:t>
            </a:r>
          </a:p>
          <a:p>
            <a:r>
              <a:rPr lang="en-GB" dirty="0"/>
              <a:t>It is more energy intensive than walking but it is also a lot faster.</a:t>
            </a:r>
          </a:p>
          <a:p>
            <a:r>
              <a:rPr lang="en-GB" dirty="0"/>
              <a:t>This means that you can cycle much further than you can walk in a day and carry much heavier baggage with ease.</a:t>
            </a:r>
          </a:p>
          <a:p>
            <a:r>
              <a:rPr lang="en-GB" dirty="0"/>
              <a:t>Cycling may be dangerous in heavy traffic and it is rather unpleasant in wet and windy conditions.</a:t>
            </a:r>
          </a:p>
          <a:p>
            <a:endParaRPr lang="en-GB" dirty="0"/>
          </a:p>
          <a:p>
            <a:endParaRPr lang="en-GB" dirty="0"/>
          </a:p>
        </p:txBody>
      </p:sp>
    </p:spTree>
    <p:extLst>
      <p:ext uri="{BB962C8B-B14F-4D97-AF65-F5344CB8AC3E}">
        <p14:creationId xmlns:p14="http://schemas.microsoft.com/office/powerpoint/2010/main" val="741216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Znalezione obrazy dla zapytania too much car luggage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18518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10000"/>
          </a:bodyPr>
          <a:lstStyle/>
          <a:p>
            <a:r>
              <a:rPr lang="en-GB" dirty="0"/>
              <a:t>Car travel is a dream come true for heavy packers.</a:t>
            </a:r>
          </a:p>
          <a:p>
            <a:r>
              <a:rPr lang="en-GB" dirty="0"/>
              <a:t>Most family cars have room to carry multiple suitcases so nervous travellers can pack half of their clothing.</a:t>
            </a:r>
          </a:p>
          <a:p>
            <a:r>
              <a:rPr lang="en-GB" dirty="0"/>
              <a:t>Drivers can travel according to their own schedules, they don’t have to worry about timetables.</a:t>
            </a:r>
          </a:p>
          <a:p>
            <a:r>
              <a:rPr lang="en-GB" dirty="0"/>
              <a:t>However, it’s an expensive and rather slow way to travel, especially through congested areas. </a:t>
            </a:r>
          </a:p>
        </p:txBody>
      </p:sp>
    </p:spTree>
    <p:extLst>
      <p:ext uri="{BB962C8B-B14F-4D97-AF65-F5344CB8AC3E}">
        <p14:creationId xmlns:p14="http://schemas.microsoft.com/office/powerpoint/2010/main" val="1719806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Znalezione obrazy dla zapytania crick in my neck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74442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It’s certainly the cheapest way to travel long distances but it’s also a very uncomfortable and rather monotonous way to travel.</a:t>
            </a:r>
          </a:p>
          <a:p>
            <a:r>
              <a:rPr lang="en-GB" dirty="0"/>
              <a:t>Long journeys are especially difficult.</a:t>
            </a:r>
          </a:p>
          <a:p>
            <a:r>
              <a:rPr lang="en-GB" dirty="0"/>
              <a:t>Have you ever tried to sleep on a coach?</a:t>
            </a:r>
          </a:p>
          <a:p>
            <a:r>
              <a:rPr lang="en-GB" dirty="0"/>
              <a:t>Did you wake up with a crick in your neck?</a:t>
            </a:r>
          </a:p>
        </p:txBody>
      </p:sp>
    </p:spTree>
    <p:extLst>
      <p:ext uri="{BB962C8B-B14F-4D97-AF65-F5344CB8AC3E}">
        <p14:creationId xmlns:p14="http://schemas.microsoft.com/office/powerpoint/2010/main" val="3382965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Znalezione obrazy dla zapytania orient express interi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6691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lnSpcReduction="10000"/>
          </a:bodyPr>
          <a:lstStyle/>
          <a:p>
            <a:r>
              <a:rPr lang="en-GB" dirty="0"/>
              <a:t>Travelling by train is the most environmentally friendly and reliable way to travel.</a:t>
            </a:r>
          </a:p>
          <a:p>
            <a:r>
              <a:rPr lang="en-GB" dirty="0"/>
              <a:t>Trains can travel at speed through big cities.</a:t>
            </a:r>
          </a:p>
          <a:p>
            <a:r>
              <a:rPr lang="en-GB" dirty="0"/>
              <a:t>Trains can be extremely comfortable, even luxurious.</a:t>
            </a:r>
          </a:p>
          <a:p>
            <a:r>
              <a:rPr lang="en-GB" dirty="0"/>
              <a:t>Some sleeper compartments even have en suite bathrooms.</a:t>
            </a:r>
          </a:p>
          <a:p>
            <a:r>
              <a:rPr lang="en-GB" dirty="0"/>
              <a:t>Even first class air travel will involve sharing a bathroom with other people.</a:t>
            </a:r>
          </a:p>
          <a:p>
            <a:endParaRPr lang="en-GB" dirty="0"/>
          </a:p>
        </p:txBody>
      </p:sp>
    </p:spTree>
    <p:extLst>
      <p:ext uri="{BB962C8B-B14F-4D97-AF65-F5344CB8AC3E}">
        <p14:creationId xmlns:p14="http://schemas.microsoft.com/office/powerpoint/2010/main" val="3870876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Znalezione obrazy dla zapytania too much car luggage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9882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a:bodyPr>
          <a:lstStyle/>
          <a:p>
            <a:r>
              <a:rPr lang="en-GB" dirty="0"/>
              <a:t>Flying is a fast, convenient way to travel.</a:t>
            </a:r>
          </a:p>
          <a:p>
            <a:r>
              <a:rPr lang="en-GB" dirty="0"/>
              <a:t>Large airports and newer small airports tend to be part of the rail network.</a:t>
            </a:r>
          </a:p>
          <a:p>
            <a:r>
              <a:rPr lang="en-GB" dirty="0"/>
              <a:t>However, it isn’t an especially comfortable or environmentally friendly way to travel.</a:t>
            </a:r>
          </a:p>
          <a:p>
            <a:r>
              <a:rPr lang="en-GB" dirty="0"/>
              <a:t>The fuel used per passenger on a full jet is equivalent to every passenger driving their own family sized car to their destination.</a:t>
            </a:r>
          </a:p>
        </p:txBody>
      </p:sp>
    </p:spTree>
    <p:extLst>
      <p:ext uri="{BB962C8B-B14F-4D97-AF65-F5344CB8AC3E}">
        <p14:creationId xmlns:p14="http://schemas.microsoft.com/office/powerpoint/2010/main" val="2856462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Znalezione obrazy dla zapytania seasickness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579720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Sailing is one of the oldest ways of getting about.</a:t>
            </a:r>
          </a:p>
          <a:p>
            <a:r>
              <a:rPr lang="en-GB" dirty="0"/>
              <a:t>It can feel romantic and adventurous.</a:t>
            </a:r>
          </a:p>
          <a:p>
            <a:r>
              <a:rPr lang="en-GB" dirty="0"/>
              <a:t>It is however one of the slowest forms of transport and passengers prone to seasickness suffer terribly when the weather becomes stormy.</a:t>
            </a:r>
          </a:p>
          <a:p>
            <a:endParaRPr lang="en-GB" dirty="0"/>
          </a:p>
        </p:txBody>
      </p:sp>
    </p:spTree>
    <p:extLst>
      <p:ext uri="{BB962C8B-B14F-4D97-AF65-F5344CB8AC3E}">
        <p14:creationId xmlns:p14="http://schemas.microsoft.com/office/powerpoint/2010/main" val="3435310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Znalezione obrazy dla zapytania travelling alone vs travelling with friends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9632" y="0"/>
            <a:ext cx="65527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172842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Are you going to travel alone?</a:t>
            </a:r>
          </a:p>
          <a:p>
            <a:r>
              <a:rPr lang="en-GB" dirty="0"/>
              <a:t>Some people find it very stressful to travel with family members.</a:t>
            </a:r>
          </a:p>
          <a:p>
            <a:r>
              <a:rPr lang="en-GB" dirty="0"/>
              <a:t>Other people find it difficult to travel with their friends who have different interests and priorities.</a:t>
            </a:r>
          </a:p>
          <a:p>
            <a:r>
              <a:rPr lang="en-GB" dirty="0"/>
              <a:t>A bad holiday can destroy friendships but it can also bind friends closer together.</a:t>
            </a:r>
          </a:p>
        </p:txBody>
      </p:sp>
    </p:spTree>
    <p:extLst>
      <p:ext uri="{BB962C8B-B14F-4D97-AF65-F5344CB8AC3E}">
        <p14:creationId xmlns:p14="http://schemas.microsoft.com/office/powerpoint/2010/main" val="1383678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6" name="Picture 6" descr="Znalezione obrazy dla zapytania men vs women pack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0588536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Are you a light packer or a heavy packer?</a:t>
            </a:r>
          </a:p>
          <a:p>
            <a:r>
              <a:rPr lang="en-GB" dirty="0"/>
              <a:t>Are you a meticulous packer?</a:t>
            </a:r>
          </a:p>
          <a:p>
            <a:r>
              <a:rPr lang="en-GB" dirty="0"/>
              <a:t>Do you usually make a list of everything you need and pack carefully a week before you leave?</a:t>
            </a:r>
          </a:p>
          <a:p>
            <a:r>
              <a:rPr lang="en-GB" dirty="0"/>
              <a:t>Perhaps you start packing just ten minutes before you have to leave the house to catch your flight?</a:t>
            </a:r>
          </a:p>
          <a:p>
            <a:endParaRPr lang="en-GB" dirty="0"/>
          </a:p>
        </p:txBody>
      </p:sp>
    </p:spTree>
    <p:extLst>
      <p:ext uri="{BB962C8B-B14F-4D97-AF65-F5344CB8AC3E}">
        <p14:creationId xmlns:p14="http://schemas.microsoft.com/office/powerpoint/2010/main" val="1232170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Znalezione obrazy dla zapytania the only things you have to pack on holid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25610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10000"/>
          </a:bodyPr>
          <a:lstStyle/>
          <a:p>
            <a:r>
              <a:rPr lang="en-GB" dirty="0"/>
              <a:t>What do you consider to be essential items to pack before going on holiday?</a:t>
            </a:r>
          </a:p>
          <a:p>
            <a:r>
              <a:rPr lang="en-GB" dirty="0"/>
              <a:t>Packing is a rather personal activity.</a:t>
            </a:r>
          </a:p>
          <a:p>
            <a:r>
              <a:rPr lang="en-GB" dirty="0"/>
              <a:t>The following list is just a suggestion:</a:t>
            </a:r>
          </a:p>
          <a:p>
            <a:r>
              <a:rPr lang="en-GB" dirty="0"/>
              <a:t>Passport</a:t>
            </a:r>
          </a:p>
          <a:p>
            <a:r>
              <a:rPr lang="en-GB" dirty="0"/>
              <a:t>Cash</a:t>
            </a:r>
          </a:p>
          <a:p>
            <a:r>
              <a:rPr lang="en-GB" dirty="0"/>
              <a:t>Insurance details</a:t>
            </a:r>
          </a:p>
          <a:p>
            <a:r>
              <a:rPr lang="en-GB" dirty="0"/>
              <a:t>Phone, phone charger, headphones, hoodie</a:t>
            </a:r>
          </a:p>
          <a:p>
            <a:r>
              <a:rPr lang="en-GB" dirty="0"/>
              <a:t>Toothbrush, travel pillow, underwear, socks </a:t>
            </a:r>
          </a:p>
        </p:txBody>
      </p:sp>
    </p:spTree>
    <p:extLst>
      <p:ext uri="{BB962C8B-B14F-4D97-AF65-F5344CB8AC3E}">
        <p14:creationId xmlns:p14="http://schemas.microsoft.com/office/powerpoint/2010/main" val="244955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Podobny obraz"/>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758654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20000"/>
          </a:bodyPr>
          <a:lstStyle/>
          <a:p>
            <a:r>
              <a:rPr lang="en-GB" dirty="0"/>
              <a:t>There are so many holiday destinations to choose from.</a:t>
            </a:r>
          </a:p>
          <a:p>
            <a:r>
              <a:rPr lang="en-GB" dirty="0"/>
              <a:t>There are two budgets to consider.</a:t>
            </a:r>
          </a:p>
          <a:p>
            <a:r>
              <a:rPr lang="en-GB" dirty="0"/>
              <a:t>The first one is your cash budget.</a:t>
            </a:r>
          </a:p>
          <a:p>
            <a:r>
              <a:rPr lang="en-GB" dirty="0"/>
              <a:t>Some people are lucky enough to have deep pockets but most of us have to be careful with our money.</a:t>
            </a:r>
          </a:p>
          <a:p>
            <a:r>
              <a:rPr lang="en-GB" dirty="0"/>
              <a:t>The second consideration is your time budget, you will never have enough time to see everything in a single trip!</a:t>
            </a:r>
          </a:p>
          <a:p>
            <a:endParaRPr lang="en-GB" dirty="0"/>
          </a:p>
        </p:txBody>
      </p:sp>
    </p:spTree>
    <p:extLst>
      <p:ext uri="{BB962C8B-B14F-4D97-AF65-F5344CB8AC3E}">
        <p14:creationId xmlns:p14="http://schemas.microsoft.com/office/powerpoint/2010/main" val="3397032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Znalezione obrazy dla zapytania reasons for trav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21954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lstStyle/>
          <a:p>
            <a:r>
              <a:rPr lang="en-GB" dirty="0"/>
              <a:t>Some people travel to relax and sunbathe beside a pool.</a:t>
            </a:r>
          </a:p>
          <a:p>
            <a:r>
              <a:rPr lang="en-GB" dirty="0"/>
              <a:t>Other people want to read a book on a beach and enjoy a delicious dinner outdoors.</a:t>
            </a:r>
          </a:p>
          <a:p>
            <a:r>
              <a:rPr lang="en-GB" dirty="0"/>
              <a:t>Some people are interested in foreign customs, artwork and traditions.</a:t>
            </a:r>
          </a:p>
          <a:p>
            <a:r>
              <a:rPr lang="en-GB" dirty="0"/>
              <a:t>Others prefer to enjoy their holiday in familiar surroundings.</a:t>
            </a:r>
          </a:p>
          <a:p>
            <a:endParaRPr lang="en-GB" dirty="0"/>
          </a:p>
        </p:txBody>
      </p:sp>
    </p:spTree>
    <p:extLst>
      <p:ext uri="{BB962C8B-B14F-4D97-AF65-F5344CB8AC3E}">
        <p14:creationId xmlns:p14="http://schemas.microsoft.com/office/powerpoint/2010/main" val="1933543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Znalezione obrazy dla zapytania funny list of national stereotyp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45940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The Perfect Holiday</a:t>
            </a:r>
          </a:p>
        </p:txBody>
      </p:sp>
      <p:sp>
        <p:nvSpPr>
          <p:cNvPr id="3" name="Symbol zastępczy zawartości 2"/>
          <p:cNvSpPr>
            <a:spLocks noGrp="1"/>
          </p:cNvSpPr>
          <p:nvPr>
            <p:ph idx="1"/>
          </p:nvPr>
        </p:nvSpPr>
        <p:spPr/>
        <p:txBody>
          <a:bodyPr>
            <a:normAutofit fontScale="92500" lnSpcReduction="20000"/>
          </a:bodyPr>
          <a:lstStyle/>
          <a:p>
            <a:r>
              <a:rPr lang="en-GB" dirty="0"/>
              <a:t>Choose a holiday destination:</a:t>
            </a:r>
          </a:p>
          <a:p>
            <a:r>
              <a:rPr lang="en-GB" dirty="0"/>
              <a:t>Europe</a:t>
            </a:r>
          </a:p>
          <a:p>
            <a:r>
              <a:rPr lang="en-GB" dirty="0"/>
              <a:t>Asia</a:t>
            </a:r>
          </a:p>
          <a:p>
            <a:r>
              <a:rPr lang="en-GB" dirty="0"/>
              <a:t>Africa</a:t>
            </a:r>
          </a:p>
          <a:p>
            <a:r>
              <a:rPr lang="en-GB" dirty="0"/>
              <a:t>Australia</a:t>
            </a:r>
          </a:p>
          <a:p>
            <a:r>
              <a:rPr lang="en-GB" dirty="0"/>
              <a:t>North America</a:t>
            </a:r>
          </a:p>
          <a:p>
            <a:r>
              <a:rPr lang="en-GB" dirty="0"/>
              <a:t>South America</a:t>
            </a:r>
          </a:p>
          <a:p>
            <a:r>
              <a:rPr lang="en-GB" dirty="0"/>
              <a:t>Antarctica</a:t>
            </a:r>
          </a:p>
          <a:p>
            <a:r>
              <a:rPr lang="en-GB" dirty="0"/>
              <a:t>Please explain your choice!</a:t>
            </a:r>
          </a:p>
        </p:txBody>
      </p:sp>
    </p:spTree>
    <p:extLst>
      <p:ext uri="{BB962C8B-B14F-4D97-AF65-F5344CB8AC3E}">
        <p14:creationId xmlns:p14="http://schemas.microsoft.com/office/powerpoint/2010/main" val="2836517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Znalezione obrazy dla zapytania pizza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71186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52462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normAutofit lnSpcReduction="10000"/>
          </a:bodyPr>
          <a:lstStyle/>
          <a:p>
            <a:r>
              <a:rPr lang="en-GB" dirty="0"/>
              <a:t>Europe is an ideal travel destination.</a:t>
            </a:r>
          </a:p>
          <a:p>
            <a:r>
              <a:rPr lang="en-GB" dirty="0"/>
              <a:t>It is rather like a giant pizza.</a:t>
            </a:r>
          </a:p>
          <a:p>
            <a:r>
              <a:rPr lang="en-GB" dirty="0"/>
              <a:t>It has a Christian base (love thy neighbour!) with toppings that include 44 countries, 24 official languages, and a long list of different cultures.</a:t>
            </a:r>
          </a:p>
          <a:p>
            <a:r>
              <a:rPr lang="en-GB" dirty="0"/>
              <a:t>Tourists can taste the difference as they travel through Europe different regions have their own food cultures. </a:t>
            </a:r>
          </a:p>
        </p:txBody>
      </p:sp>
    </p:spTree>
    <p:extLst>
      <p:ext uri="{BB962C8B-B14F-4D97-AF65-F5344CB8AC3E}">
        <p14:creationId xmlns:p14="http://schemas.microsoft.com/office/powerpoint/2010/main" val="187754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Znalezione obrazy dla zapytania northern europeans vs southern europe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068437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Will you be offered food when you are a guest : r/MapPorn">
            <a:extLst>
              <a:ext uri="{FF2B5EF4-FFF2-40B4-BE49-F238E27FC236}">
                <a16:creationId xmlns:a16="http://schemas.microsoft.com/office/drawing/2014/main" id="{5507AE3E-EF6F-09BE-8388-03AF52DB2770}"/>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60000" y="140598"/>
            <a:ext cx="6624000" cy="65768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45595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normAutofit fontScale="92500"/>
          </a:bodyPr>
          <a:lstStyle/>
          <a:p>
            <a:r>
              <a:rPr lang="en-GB" dirty="0"/>
              <a:t>Tourists who travel from north to south will notice that southern Europe is generally more mountainous, the weather is warmer, and the people are more friendly and less well organized.</a:t>
            </a:r>
          </a:p>
          <a:p>
            <a:r>
              <a:rPr lang="en-GB" dirty="0"/>
              <a:t>There are some exceptions to this rule; Norway is mountainous while Ireland is both friendly and disorganized.</a:t>
            </a:r>
          </a:p>
          <a:p>
            <a:r>
              <a:rPr lang="en-GB" dirty="0"/>
              <a:t>Why do Europeans have such different temperaments?</a:t>
            </a:r>
          </a:p>
          <a:p>
            <a:endParaRPr lang="en-GB" dirty="0"/>
          </a:p>
        </p:txBody>
      </p:sp>
    </p:spTree>
    <p:extLst>
      <p:ext uri="{BB962C8B-B14F-4D97-AF65-F5344CB8AC3E}">
        <p14:creationId xmlns:p14="http://schemas.microsoft.com/office/powerpoint/2010/main" val="538316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Znalezione obrazy dla zapytania people who live in cold climates are s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106590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normAutofit lnSpcReduction="10000"/>
          </a:bodyPr>
          <a:lstStyle/>
          <a:p>
            <a:r>
              <a:rPr lang="en-GB" dirty="0"/>
              <a:t>Climate seems to shape the national personality.</a:t>
            </a:r>
          </a:p>
          <a:p>
            <a:r>
              <a:rPr lang="en-GB" dirty="0"/>
              <a:t>Historically, people who lived in cold climates had to store food in order to survive harsh winters.</a:t>
            </a:r>
          </a:p>
          <a:p>
            <a:r>
              <a:rPr lang="en-GB" dirty="0"/>
              <a:t>Such a way of life makes people industrious and cautious, especially when it comes to dealing with strangers (who might try to steal their food).</a:t>
            </a:r>
          </a:p>
        </p:txBody>
      </p:sp>
    </p:spTree>
    <p:extLst>
      <p:ext uri="{BB962C8B-B14F-4D97-AF65-F5344CB8AC3E}">
        <p14:creationId xmlns:p14="http://schemas.microsoft.com/office/powerpoint/2010/main" val="1431412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Znalezione obrazy dla zapytania careless greek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292748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lstStyle/>
          <a:p>
            <a:r>
              <a:rPr lang="en-GB" dirty="0"/>
              <a:t>Historically, people who lived in mountainous regions were forced to cooperate with each other in small, isolated communities. </a:t>
            </a:r>
          </a:p>
          <a:p>
            <a:r>
              <a:rPr lang="en-GB" dirty="0"/>
              <a:t>They would have welcomed strangers who brought news of the outside world.</a:t>
            </a:r>
          </a:p>
          <a:p>
            <a:r>
              <a:rPr lang="en-GB" dirty="0"/>
              <a:t>Also, the people who lived in warm climates didn’t have to store so much food – they could afford to be careless!</a:t>
            </a:r>
          </a:p>
          <a:p>
            <a:endParaRPr lang="en-GB" dirty="0"/>
          </a:p>
        </p:txBody>
      </p:sp>
    </p:spTree>
    <p:extLst>
      <p:ext uri="{BB962C8B-B14F-4D97-AF65-F5344CB8AC3E}">
        <p14:creationId xmlns:p14="http://schemas.microsoft.com/office/powerpoint/2010/main" val="3825848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Znalezione obrazy dla zapytania the gulf stre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30686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lstStyle/>
          <a:p>
            <a:r>
              <a:rPr lang="en-GB" dirty="0"/>
              <a:t>The exceptions can be explained quite easily.</a:t>
            </a:r>
          </a:p>
          <a:p>
            <a:r>
              <a:rPr lang="en-GB" dirty="0"/>
              <a:t>Ireland is warmed by the gulf stream of the Atlantic Ocean, it has mild winters.</a:t>
            </a:r>
          </a:p>
          <a:p>
            <a:r>
              <a:rPr lang="en-GB" dirty="0"/>
              <a:t>The vast majority of Norwegians live in the south of the country, the country is too far north and too cold to have large communities in mountainous regions. </a:t>
            </a:r>
          </a:p>
        </p:txBody>
      </p:sp>
    </p:spTree>
    <p:extLst>
      <p:ext uri="{BB962C8B-B14F-4D97-AF65-F5344CB8AC3E}">
        <p14:creationId xmlns:p14="http://schemas.microsoft.com/office/powerpoint/2010/main" val="294574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Znalezione obrazy dla zapytania irish national costum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385192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Znalezione obrazy dla zapytania french national costumes danci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0"/>
            <a:ext cx="514806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676230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31744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Znalezione obrazy dla zapytania traditional italian da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9992" y="0"/>
            <a:ext cx="4644008" cy="68479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86332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Znalezione obrazy dla zapytania traditional greek da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070986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Europe</a:t>
            </a:r>
          </a:p>
        </p:txBody>
      </p:sp>
      <p:sp>
        <p:nvSpPr>
          <p:cNvPr id="3" name="Symbol zastępczy zawartości 2"/>
          <p:cNvSpPr>
            <a:spLocks noGrp="1"/>
          </p:cNvSpPr>
          <p:nvPr>
            <p:ph idx="1"/>
          </p:nvPr>
        </p:nvSpPr>
        <p:spPr/>
        <p:txBody>
          <a:bodyPr/>
          <a:lstStyle/>
          <a:p>
            <a:r>
              <a:rPr lang="en-GB" dirty="0"/>
              <a:t>Please choose your favourite country in Europe from this short list:</a:t>
            </a:r>
          </a:p>
          <a:p>
            <a:r>
              <a:rPr lang="en-GB" dirty="0"/>
              <a:t>Ireland, France, Norway, Italy and Greece.</a:t>
            </a:r>
          </a:p>
          <a:p>
            <a:r>
              <a:rPr lang="en-GB" dirty="0"/>
              <a:t>Please explain your choice!</a:t>
            </a:r>
          </a:p>
        </p:txBody>
      </p:sp>
    </p:spTree>
    <p:extLst>
      <p:ext uri="{BB962C8B-B14F-4D97-AF65-F5344CB8AC3E}">
        <p14:creationId xmlns:p14="http://schemas.microsoft.com/office/powerpoint/2010/main" val="3023404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Znalezione obrazy dla zapytania ireland sheep jok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176708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Ireland</a:t>
            </a:r>
          </a:p>
        </p:txBody>
      </p:sp>
      <p:sp>
        <p:nvSpPr>
          <p:cNvPr id="3" name="Symbol zastępczy zawartości 2"/>
          <p:cNvSpPr>
            <a:spLocks noGrp="1"/>
          </p:cNvSpPr>
          <p:nvPr>
            <p:ph idx="1"/>
          </p:nvPr>
        </p:nvSpPr>
        <p:spPr/>
        <p:txBody>
          <a:bodyPr>
            <a:normAutofit fontScale="92500"/>
          </a:bodyPr>
          <a:lstStyle/>
          <a:p>
            <a:r>
              <a:rPr lang="en-GB" dirty="0"/>
              <a:t>Ireland is a green country with far more cows and sheep than people.</a:t>
            </a:r>
          </a:p>
          <a:p>
            <a:r>
              <a:rPr lang="en-GB" dirty="0"/>
              <a:t>It is an island with a spectacular coastline and friendly locals who will gladly show you around.</a:t>
            </a:r>
          </a:p>
          <a:p>
            <a:r>
              <a:rPr lang="en-GB" dirty="0"/>
              <a:t>The people of Ireland speak English but they say “that’s grand” quite a lot. The phrase means that something is good enough – Irish people are great survivors but they are certainly not perfectionists.</a:t>
            </a:r>
          </a:p>
        </p:txBody>
      </p:sp>
    </p:spTree>
    <p:extLst>
      <p:ext uri="{BB962C8B-B14F-4D97-AF65-F5344CB8AC3E}">
        <p14:creationId xmlns:p14="http://schemas.microsoft.com/office/powerpoint/2010/main" val="4512517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Znalezione obrazy dla zapytania french fashion excess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644008" cy="6867088"/>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Znalezione obrazy dla zapytania french fashion exces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0"/>
            <a:ext cx="44279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632839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France</a:t>
            </a:r>
          </a:p>
        </p:txBody>
      </p:sp>
      <p:sp>
        <p:nvSpPr>
          <p:cNvPr id="3" name="Symbol zastępczy zawartości 2"/>
          <p:cNvSpPr>
            <a:spLocks noGrp="1"/>
          </p:cNvSpPr>
          <p:nvPr>
            <p:ph idx="1"/>
          </p:nvPr>
        </p:nvSpPr>
        <p:spPr/>
        <p:txBody>
          <a:bodyPr>
            <a:normAutofit fontScale="92500"/>
          </a:bodyPr>
          <a:lstStyle/>
          <a:p>
            <a:r>
              <a:rPr lang="en-GB" dirty="0"/>
              <a:t>France is a beautiful country with a proud population.</a:t>
            </a:r>
          </a:p>
          <a:p>
            <a:r>
              <a:rPr lang="en-GB" dirty="0"/>
              <a:t>It is a land of fine wine, fashion, elegant architecture and exquisite art.</a:t>
            </a:r>
          </a:p>
          <a:p>
            <a:r>
              <a:rPr lang="en-GB" dirty="0"/>
              <a:t>French people enjoy short working hours and long holidays.</a:t>
            </a:r>
          </a:p>
          <a:p>
            <a:r>
              <a:rPr lang="en-GB" dirty="0"/>
              <a:t>They tend to stay at home for their holidays and joke that they only travel abroad to confirm that France is the best country in the world.</a:t>
            </a:r>
          </a:p>
          <a:p>
            <a:endParaRPr lang="en-GB" dirty="0"/>
          </a:p>
        </p:txBody>
      </p:sp>
    </p:spTree>
    <p:extLst>
      <p:ext uri="{BB962C8B-B14F-4D97-AF65-F5344CB8AC3E}">
        <p14:creationId xmlns:p14="http://schemas.microsoft.com/office/powerpoint/2010/main" val="3171172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Znalezione obrazy dla zapytania par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49999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Znalezione obrazy dla zapytania dirty parts of par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90196" y="3429000"/>
            <a:ext cx="4572000"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Znalezione obrazy dla zapytania dirty parts of pari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90196" y="0"/>
            <a:ext cx="4559026" cy="33311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802556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France</a:t>
            </a:r>
          </a:p>
        </p:txBody>
      </p:sp>
      <p:sp>
        <p:nvSpPr>
          <p:cNvPr id="3" name="Symbol zastępczy zawartości 2"/>
          <p:cNvSpPr>
            <a:spLocks noGrp="1"/>
          </p:cNvSpPr>
          <p:nvPr>
            <p:ph idx="1"/>
          </p:nvPr>
        </p:nvSpPr>
        <p:spPr/>
        <p:txBody>
          <a:bodyPr/>
          <a:lstStyle/>
          <a:p>
            <a:r>
              <a:rPr lang="en-GB" dirty="0"/>
              <a:t>Many foreign tourists are so disappointed by the realities of Paris that </a:t>
            </a:r>
            <a:r>
              <a:rPr lang="en-GB" i="1" dirty="0"/>
              <a:t>Paris Syndrome </a:t>
            </a:r>
            <a:r>
              <a:rPr lang="en-GB" dirty="0"/>
              <a:t>is recognised as a disturbed mental state.</a:t>
            </a:r>
          </a:p>
          <a:p>
            <a:r>
              <a:rPr lang="en-GB" dirty="0"/>
              <a:t>Some foreign tourists (including many Japanese) have such high expectations of Paris that the realities of the dirty, dangerous city full of rude waiters sends them into a state of shock.</a:t>
            </a:r>
          </a:p>
        </p:txBody>
      </p:sp>
    </p:spTree>
    <p:extLst>
      <p:ext uri="{BB962C8B-B14F-4D97-AF65-F5344CB8AC3E}">
        <p14:creationId xmlns:p14="http://schemas.microsoft.com/office/powerpoint/2010/main" val="4190210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Znalezione obrazy dla zapytania electric cars in norw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88118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Norway</a:t>
            </a:r>
          </a:p>
        </p:txBody>
      </p:sp>
      <p:sp>
        <p:nvSpPr>
          <p:cNvPr id="3" name="Symbol zastępczy zawartości 2"/>
          <p:cNvSpPr>
            <a:spLocks noGrp="1"/>
          </p:cNvSpPr>
          <p:nvPr>
            <p:ph idx="1"/>
          </p:nvPr>
        </p:nvSpPr>
        <p:spPr/>
        <p:txBody>
          <a:bodyPr/>
          <a:lstStyle/>
          <a:p>
            <a:r>
              <a:rPr lang="en-GB" dirty="0"/>
              <a:t>The Norwegians have been blessed by  nature with a spectacular coastline, thundering rivers and plenty of oil.</a:t>
            </a:r>
          </a:p>
          <a:p>
            <a:r>
              <a:rPr lang="en-GB" dirty="0"/>
              <a:t>It is the greenest country in Europe, Norwegians drive far more electric cars than anyone else in the world.</a:t>
            </a:r>
          </a:p>
          <a:p>
            <a:r>
              <a:rPr lang="en-GB" dirty="0"/>
              <a:t>Ironically, their electrification experiment has been driven by oil money!</a:t>
            </a:r>
          </a:p>
        </p:txBody>
      </p:sp>
    </p:spTree>
    <p:extLst>
      <p:ext uri="{BB962C8B-B14F-4D97-AF65-F5344CB8AC3E}">
        <p14:creationId xmlns:p14="http://schemas.microsoft.com/office/powerpoint/2010/main" val="2997218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3501008"/>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Znalezione obrazy dla zapytania the big friendly gia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01008"/>
            <a:ext cx="9144000" cy="3356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092549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Norway</a:t>
            </a:r>
          </a:p>
        </p:txBody>
      </p:sp>
      <p:sp>
        <p:nvSpPr>
          <p:cNvPr id="3" name="Symbol zastępczy zawartości 2"/>
          <p:cNvSpPr>
            <a:spLocks noGrp="1"/>
          </p:cNvSpPr>
          <p:nvPr>
            <p:ph idx="1"/>
          </p:nvPr>
        </p:nvSpPr>
        <p:spPr/>
        <p:txBody>
          <a:bodyPr>
            <a:normAutofit lnSpcReduction="10000"/>
          </a:bodyPr>
          <a:lstStyle/>
          <a:p>
            <a:r>
              <a:rPr lang="en-GB" dirty="0"/>
              <a:t>People who know the Norwegians well claim that they aren’t unfriendly, they are just aloof.</a:t>
            </a:r>
          </a:p>
          <a:p>
            <a:r>
              <a:rPr lang="en-GB" dirty="0"/>
              <a:t>They are well-known for avoiding conflict at all costs, that would explain why they are so wary of strangers.</a:t>
            </a:r>
          </a:p>
          <a:p>
            <a:r>
              <a:rPr lang="en-GB" dirty="0"/>
              <a:t>One of the most famous Norwegians was born in Britain to Norwegian parents, the wildly successful children’s author, Roald Dahl.</a:t>
            </a:r>
          </a:p>
          <a:p>
            <a:r>
              <a:rPr lang="en-GB" dirty="0"/>
              <a:t>Who could forget the Big Friendly Giant?</a:t>
            </a:r>
          </a:p>
        </p:txBody>
      </p:sp>
    </p:spTree>
    <p:extLst>
      <p:ext uri="{BB962C8B-B14F-4D97-AF65-F5344CB8AC3E}">
        <p14:creationId xmlns:p14="http://schemas.microsoft.com/office/powerpoint/2010/main" val="511035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Znalezione obrazy dla zapytania charming itali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427984"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5366" name="Picture 6" descr="Znalezione obrazy dla zapytania charming italia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0"/>
            <a:ext cx="457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0326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Italy</a:t>
            </a:r>
          </a:p>
        </p:txBody>
      </p:sp>
      <p:sp>
        <p:nvSpPr>
          <p:cNvPr id="3" name="Symbol zastępczy zawartości 2"/>
          <p:cNvSpPr>
            <a:spLocks noGrp="1"/>
          </p:cNvSpPr>
          <p:nvPr>
            <p:ph idx="1"/>
          </p:nvPr>
        </p:nvSpPr>
        <p:spPr/>
        <p:txBody>
          <a:bodyPr/>
          <a:lstStyle/>
          <a:p>
            <a:r>
              <a:rPr lang="en-GB" dirty="0"/>
              <a:t>Italy isn’t a country, it’s a state of mind.</a:t>
            </a:r>
          </a:p>
          <a:p>
            <a:r>
              <a:rPr lang="en-GB" i="1" dirty="0"/>
              <a:t>What is the fatal charm of Italy? </a:t>
            </a:r>
          </a:p>
          <a:p>
            <a:r>
              <a:rPr lang="en-GB" i="1" dirty="0"/>
              <a:t>What do we find there that can be found nowhere else? </a:t>
            </a:r>
          </a:p>
          <a:p>
            <a:r>
              <a:rPr lang="en-GB" i="1" dirty="0"/>
              <a:t>I believe it is a certain permission to be human, which other places, other countries, lost long ago.</a:t>
            </a:r>
            <a:endParaRPr lang="en-GB" dirty="0"/>
          </a:p>
        </p:txBody>
      </p:sp>
    </p:spTree>
    <p:extLst>
      <p:ext uri="{BB962C8B-B14F-4D97-AF65-F5344CB8AC3E}">
        <p14:creationId xmlns:p14="http://schemas.microsoft.com/office/powerpoint/2010/main" val="4029505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Znalezione obrazy dla zapytania veni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3446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Italy</a:t>
            </a:r>
          </a:p>
        </p:txBody>
      </p:sp>
      <p:sp>
        <p:nvSpPr>
          <p:cNvPr id="3" name="Symbol zastępczy zawartości 2"/>
          <p:cNvSpPr>
            <a:spLocks noGrp="1"/>
          </p:cNvSpPr>
          <p:nvPr>
            <p:ph idx="1"/>
          </p:nvPr>
        </p:nvSpPr>
        <p:spPr/>
        <p:txBody>
          <a:bodyPr>
            <a:normAutofit lnSpcReduction="10000"/>
          </a:bodyPr>
          <a:lstStyle/>
          <a:p>
            <a:r>
              <a:rPr lang="en-GB" dirty="0"/>
              <a:t>Travelling through Italy is like travelling through an old painting, everything looks so elegant.</a:t>
            </a:r>
          </a:p>
          <a:p>
            <a:r>
              <a:rPr lang="en-GB" dirty="0"/>
              <a:t>Think about Venice for a moment.</a:t>
            </a:r>
          </a:p>
          <a:p>
            <a:r>
              <a:rPr lang="en-GB" dirty="0"/>
              <a:t>Who else would have tried to build a city on the water?</a:t>
            </a:r>
          </a:p>
          <a:p>
            <a:r>
              <a:rPr lang="en-GB" dirty="0"/>
              <a:t>Who else would have made it so beautiful?</a:t>
            </a:r>
          </a:p>
          <a:p>
            <a:r>
              <a:rPr lang="en-GB" dirty="0"/>
              <a:t>Even their disastrous building projects look elegant.</a:t>
            </a:r>
          </a:p>
        </p:txBody>
      </p:sp>
    </p:spTree>
    <p:extLst>
      <p:ext uri="{BB962C8B-B14F-4D97-AF65-F5344CB8AC3E}">
        <p14:creationId xmlns:p14="http://schemas.microsoft.com/office/powerpoint/2010/main" val="7596319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Znalezione obrazy dla zapytania funny greek philosopher quot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95552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Greece</a:t>
            </a:r>
          </a:p>
        </p:txBody>
      </p:sp>
      <p:sp>
        <p:nvSpPr>
          <p:cNvPr id="3" name="Symbol zastępczy zawartości 2"/>
          <p:cNvSpPr>
            <a:spLocks noGrp="1"/>
          </p:cNvSpPr>
          <p:nvPr>
            <p:ph idx="1"/>
          </p:nvPr>
        </p:nvSpPr>
        <p:spPr/>
        <p:txBody>
          <a:bodyPr/>
          <a:lstStyle/>
          <a:p>
            <a:r>
              <a:rPr lang="en-GB" dirty="0"/>
              <a:t>Greece is a country of over 6,000 islands.</a:t>
            </a:r>
          </a:p>
          <a:p>
            <a:r>
              <a:rPr lang="en-GB" dirty="0"/>
              <a:t>It is the birthplace of western civilisation and scientific thought.</a:t>
            </a:r>
          </a:p>
          <a:p>
            <a:r>
              <a:rPr lang="en-GB" i="1" dirty="0"/>
              <a:t>In many ways, we are all the sons and daughters of Ancient Greece</a:t>
            </a:r>
            <a:r>
              <a:rPr lang="en-GB" dirty="0"/>
              <a:t>.</a:t>
            </a:r>
          </a:p>
          <a:p>
            <a:r>
              <a:rPr lang="en-GB" dirty="0"/>
              <a:t>What do you think this quote means?</a:t>
            </a:r>
          </a:p>
          <a:p>
            <a:endParaRPr lang="en-GB" dirty="0"/>
          </a:p>
        </p:txBody>
      </p:sp>
    </p:spTree>
    <p:extLst>
      <p:ext uri="{BB962C8B-B14F-4D97-AF65-F5344CB8AC3E}">
        <p14:creationId xmlns:p14="http://schemas.microsoft.com/office/powerpoint/2010/main" val="879605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descr="Znalezione obrazy dla zapytania athen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457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8438" name="Picture 6" descr="Znalezione obrazy dla zapytania apol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0"/>
            <a:ext cx="4427984"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624560"/>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Greece</a:t>
            </a:r>
          </a:p>
        </p:txBody>
      </p:sp>
      <p:sp>
        <p:nvSpPr>
          <p:cNvPr id="3" name="Symbol zastępczy zawartości 2"/>
          <p:cNvSpPr>
            <a:spLocks noGrp="1"/>
          </p:cNvSpPr>
          <p:nvPr>
            <p:ph idx="1"/>
          </p:nvPr>
        </p:nvSpPr>
        <p:spPr/>
        <p:txBody>
          <a:bodyPr>
            <a:normAutofit fontScale="92500"/>
          </a:bodyPr>
          <a:lstStyle/>
          <a:p>
            <a:r>
              <a:rPr lang="en-GB" i="1" dirty="0"/>
              <a:t>When Ancient Greeks had a thought, it occurred to them as a god or goddess giving an order. </a:t>
            </a:r>
          </a:p>
          <a:p>
            <a:r>
              <a:rPr lang="en-GB" i="1" dirty="0"/>
              <a:t>Apollo was telling them to be brave. </a:t>
            </a:r>
          </a:p>
          <a:p>
            <a:r>
              <a:rPr lang="en-GB" i="1" dirty="0"/>
              <a:t>Athena was telling them to fall in love. </a:t>
            </a:r>
          </a:p>
          <a:p>
            <a:r>
              <a:rPr lang="en-GB" i="1" dirty="0"/>
              <a:t>Now people hear a commercial for sour cream potato chips and rush out to buy, but now they call this free will. </a:t>
            </a:r>
          </a:p>
          <a:p>
            <a:r>
              <a:rPr lang="en-GB" i="1" dirty="0"/>
              <a:t>At least the Ancient Greeks were being honest.</a:t>
            </a:r>
            <a:r>
              <a:rPr lang="en-GB" dirty="0"/>
              <a:t> </a:t>
            </a:r>
          </a:p>
        </p:txBody>
      </p:sp>
    </p:spTree>
    <p:extLst>
      <p:ext uri="{BB962C8B-B14F-4D97-AF65-F5344CB8AC3E}">
        <p14:creationId xmlns:p14="http://schemas.microsoft.com/office/powerpoint/2010/main" val="21890619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Znalezione obrazy dla zapytania a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325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528810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Asia</a:t>
            </a:r>
          </a:p>
        </p:txBody>
      </p:sp>
      <p:sp>
        <p:nvSpPr>
          <p:cNvPr id="3" name="Symbol zastępczy zawartości 2"/>
          <p:cNvSpPr>
            <a:spLocks noGrp="1"/>
          </p:cNvSpPr>
          <p:nvPr>
            <p:ph idx="1"/>
          </p:nvPr>
        </p:nvSpPr>
        <p:spPr/>
        <p:txBody>
          <a:bodyPr/>
          <a:lstStyle/>
          <a:p>
            <a:r>
              <a:rPr lang="en-GB" dirty="0"/>
              <a:t>Asia can always surprise you.</a:t>
            </a:r>
          </a:p>
          <a:p>
            <a:r>
              <a:rPr lang="en-GB" dirty="0"/>
              <a:t>It covers a vast area, well over half of humanity lives there and it includes 48 countries, over 2,000 languages and diverse cultures and histories with roots stretching back thousands of years.</a:t>
            </a:r>
          </a:p>
          <a:p>
            <a:r>
              <a:rPr lang="en-GB" dirty="0"/>
              <a:t>If Europe was more like Asia, the Roman Empire would still be in business!</a:t>
            </a:r>
          </a:p>
          <a:p>
            <a:endParaRPr lang="en-GB" dirty="0"/>
          </a:p>
        </p:txBody>
      </p:sp>
    </p:spTree>
    <p:extLst>
      <p:ext uri="{BB962C8B-B14F-4D97-AF65-F5344CB8AC3E}">
        <p14:creationId xmlns:p14="http://schemas.microsoft.com/office/powerpoint/2010/main" val="1416461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Znalezione obrazy dla zapytania strange as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017120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Asia</a:t>
            </a:r>
          </a:p>
        </p:txBody>
      </p:sp>
      <p:sp>
        <p:nvSpPr>
          <p:cNvPr id="3" name="Symbol zastępczy zawartości 2"/>
          <p:cNvSpPr>
            <a:spLocks noGrp="1"/>
          </p:cNvSpPr>
          <p:nvPr>
            <p:ph idx="1"/>
          </p:nvPr>
        </p:nvSpPr>
        <p:spPr/>
        <p:txBody>
          <a:bodyPr/>
          <a:lstStyle/>
          <a:p>
            <a:r>
              <a:rPr lang="en-GB" dirty="0"/>
              <a:t>Asia is so mysterious that you really have to travel there to begin to understand it.</a:t>
            </a:r>
          </a:p>
          <a:p>
            <a:r>
              <a:rPr lang="en-GB" dirty="0"/>
              <a:t>You have to start somewhere, so choose a country:</a:t>
            </a:r>
          </a:p>
          <a:p>
            <a:r>
              <a:rPr lang="en-GB" dirty="0"/>
              <a:t>Bhutan, the tiny mountain kingdom</a:t>
            </a:r>
          </a:p>
          <a:p>
            <a:r>
              <a:rPr lang="en-GB" dirty="0"/>
              <a:t>Vietnam</a:t>
            </a:r>
          </a:p>
          <a:p>
            <a:r>
              <a:rPr lang="en-GB" dirty="0"/>
              <a:t>India</a:t>
            </a:r>
          </a:p>
        </p:txBody>
      </p:sp>
    </p:spTree>
    <p:extLst>
      <p:ext uri="{BB962C8B-B14F-4D97-AF65-F5344CB8AC3E}">
        <p14:creationId xmlns:p14="http://schemas.microsoft.com/office/powerpoint/2010/main" val="2036059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Znalezione obrazy dla zapytania bhutan airpo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2053180"/>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Bhutan</a:t>
            </a:r>
          </a:p>
        </p:txBody>
      </p:sp>
      <p:sp>
        <p:nvSpPr>
          <p:cNvPr id="3" name="Symbol zastępczy zawartości 2"/>
          <p:cNvSpPr>
            <a:spLocks noGrp="1"/>
          </p:cNvSpPr>
          <p:nvPr>
            <p:ph idx="1"/>
          </p:nvPr>
        </p:nvSpPr>
        <p:spPr/>
        <p:txBody>
          <a:bodyPr>
            <a:normAutofit fontScale="92500" lnSpcReduction="20000"/>
          </a:bodyPr>
          <a:lstStyle/>
          <a:p>
            <a:r>
              <a:rPr lang="en-GB" dirty="0"/>
              <a:t>Bhutan is called the </a:t>
            </a:r>
            <a:r>
              <a:rPr lang="en-GB" i="1" dirty="0"/>
              <a:t>Dragon Kingdom </a:t>
            </a:r>
            <a:r>
              <a:rPr lang="en-GB" dirty="0"/>
              <a:t>because stories that are called myths and legends in other countries are presented as historical fact in this tiny country.</a:t>
            </a:r>
          </a:p>
          <a:p>
            <a:r>
              <a:rPr lang="en-GB" dirty="0"/>
              <a:t>The government of Bhutan has wisely rejected mass tourism by charging tourists 250 dollars per person per day to visit the country.</a:t>
            </a:r>
          </a:p>
          <a:p>
            <a:r>
              <a:rPr lang="en-GB" dirty="0"/>
              <a:t>Only seven pilots are qualified to fly into their international airport as the brave pilots must fly between very high mountains which are often covered in clouds!</a:t>
            </a:r>
          </a:p>
        </p:txBody>
      </p:sp>
    </p:spTree>
    <p:extLst>
      <p:ext uri="{BB962C8B-B14F-4D97-AF65-F5344CB8AC3E}">
        <p14:creationId xmlns:p14="http://schemas.microsoft.com/office/powerpoint/2010/main" val="2122207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Znalezione obrazy dla zapytania bhutan tiger's n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821580"/>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Bhutan</a:t>
            </a:r>
          </a:p>
        </p:txBody>
      </p:sp>
      <p:sp>
        <p:nvSpPr>
          <p:cNvPr id="3" name="Symbol zastępczy zawartości 2"/>
          <p:cNvSpPr>
            <a:spLocks noGrp="1"/>
          </p:cNvSpPr>
          <p:nvPr>
            <p:ph idx="1"/>
          </p:nvPr>
        </p:nvSpPr>
        <p:spPr/>
        <p:txBody>
          <a:bodyPr>
            <a:normAutofit lnSpcReduction="10000"/>
          </a:bodyPr>
          <a:lstStyle/>
          <a:p>
            <a:r>
              <a:rPr lang="en-GB" dirty="0"/>
              <a:t>The Tiger’s Nest is a collection of Buddhist temples that were built around sacred caves in the side of a mountain.</a:t>
            </a:r>
          </a:p>
          <a:p>
            <a:r>
              <a:rPr lang="en-GB" dirty="0"/>
              <a:t>Test your fitness by climbing to a height of 4000 metres.</a:t>
            </a:r>
          </a:p>
          <a:p>
            <a:r>
              <a:rPr lang="en-GB" dirty="0"/>
              <a:t>Open your mind by asking about the prayer flags.</a:t>
            </a:r>
          </a:p>
          <a:p>
            <a:r>
              <a:rPr lang="en-GB" dirty="0"/>
              <a:t>Enjoy the only country in the world that officially values happiness more than money!</a:t>
            </a:r>
          </a:p>
        </p:txBody>
      </p:sp>
    </p:spTree>
    <p:extLst>
      <p:ext uri="{BB962C8B-B14F-4D97-AF65-F5344CB8AC3E}">
        <p14:creationId xmlns:p14="http://schemas.microsoft.com/office/powerpoint/2010/main" val="2982488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Znalezione obrazy dla zapytania golden bridge wiet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603232"/>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Vietnam</a:t>
            </a:r>
          </a:p>
        </p:txBody>
      </p:sp>
      <p:sp>
        <p:nvSpPr>
          <p:cNvPr id="3" name="Symbol zastępczy zawartości 2"/>
          <p:cNvSpPr>
            <a:spLocks noGrp="1"/>
          </p:cNvSpPr>
          <p:nvPr>
            <p:ph idx="1"/>
          </p:nvPr>
        </p:nvSpPr>
        <p:spPr/>
        <p:txBody>
          <a:bodyPr>
            <a:normAutofit fontScale="92500"/>
          </a:bodyPr>
          <a:lstStyle/>
          <a:p>
            <a:r>
              <a:rPr lang="en-GB" dirty="0"/>
              <a:t>The Vietnamese showed the whole world their independent nature when they defeated the United States of America in the Vietnam war.</a:t>
            </a:r>
          </a:p>
          <a:p>
            <a:r>
              <a:rPr lang="en-GB" dirty="0"/>
              <a:t>Now they offer a warm welcome to tourists from all over the world, including Americans!</a:t>
            </a:r>
          </a:p>
          <a:p>
            <a:r>
              <a:rPr lang="en-GB" dirty="0"/>
              <a:t>Sometimes the spectacular scenery is enhanced by a characteristic architecture – one recently built example is the Golden Bridge.</a:t>
            </a:r>
          </a:p>
          <a:p>
            <a:endParaRPr lang="en-GB" dirty="0"/>
          </a:p>
          <a:p>
            <a:endParaRPr lang="en-GB" dirty="0"/>
          </a:p>
        </p:txBody>
      </p:sp>
    </p:spTree>
    <p:extLst>
      <p:ext uri="{BB962C8B-B14F-4D97-AF65-F5344CB8AC3E}">
        <p14:creationId xmlns:p14="http://schemas.microsoft.com/office/powerpoint/2010/main" val="15435376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Znalezione obrazy dla zapytania american tourists welcome in vietn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144088"/>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Vietnam</a:t>
            </a:r>
          </a:p>
        </p:txBody>
      </p:sp>
      <p:sp>
        <p:nvSpPr>
          <p:cNvPr id="3" name="Symbol zastępczy zawartości 2"/>
          <p:cNvSpPr>
            <a:spLocks noGrp="1"/>
          </p:cNvSpPr>
          <p:nvPr>
            <p:ph idx="1"/>
          </p:nvPr>
        </p:nvSpPr>
        <p:spPr/>
        <p:txBody>
          <a:bodyPr/>
          <a:lstStyle/>
          <a:p>
            <a:r>
              <a:rPr lang="en-GB" i="1" dirty="0"/>
              <a:t>A day of travelling will bring a basket full of learning.</a:t>
            </a:r>
          </a:p>
          <a:p>
            <a:r>
              <a:rPr lang="en-GB" dirty="0"/>
              <a:t>This Vietnamese proverb urges us to learn by travelling, do you think that travel broadens the mind?</a:t>
            </a:r>
          </a:p>
          <a:p>
            <a:r>
              <a:rPr lang="en-GB" i="1" dirty="0"/>
              <a:t>Adversity brings wisdom.</a:t>
            </a:r>
          </a:p>
          <a:p>
            <a:r>
              <a:rPr lang="en-GB" dirty="0"/>
              <a:t>Do you think that the school of hard knocks is the best teacher?</a:t>
            </a:r>
          </a:p>
        </p:txBody>
      </p:sp>
    </p:spTree>
    <p:extLst>
      <p:ext uri="{BB962C8B-B14F-4D97-AF65-F5344CB8AC3E}">
        <p14:creationId xmlns:p14="http://schemas.microsoft.com/office/powerpoint/2010/main" val="1790390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Znalezione obrazy dla zapytania Golden Temple of Amrits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076123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India</a:t>
            </a:r>
          </a:p>
        </p:txBody>
      </p:sp>
      <p:sp>
        <p:nvSpPr>
          <p:cNvPr id="3" name="Symbol zastępczy zawartości 2"/>
          <p:cNvSpPr>
            <a:spLocks noGrp="1"/>
          </p:cNvSpPr>
          <p:nvPr>
            <p:ph idx="1"/>
          </p:nvPr>
        </p:nvSpPr>
        <p:spPr/>
        <p:txBody>
          <a:bodyPr>
            <a:normAutofit fontScale="92500" lnSpcReduction="20000"/>
          </a:bodyPr>
          <a:lstStyle/>
          <a:p>
            <a:r>
              <a:rPr lang="en-GB" dirty="0"/>
              <a:t>India is a vast country, in modern times it has become a land of great wealth and poverty.</a:t>
            </a:r>
          </a:p>
          <a:p>
            <a:r>
              <a:rPr lang="en-GB" dirty="0"/>
              <a:t>The temples of its faiths fascinate tourists from all over the world.</a:t>
            </a:r>
          </a:p>
          <a:p>
            <a:r>
              <a:rPr lang="en-GB" dirty="0"/>
              <a:t>One spectacular Sikh temple is called the Golden Temple of Amritsar (it’s made out of real gold!).</a:t>
            </a:r>
          </a:p>
          <a:p>
            <a:r>
              <a:rPr lang="en-GB" dirty="0"/>
              <a:t>Everyone is welcome to visit it because Sikhs believe that everyone is equal. </a:t>
            </a:r>
          </a:p>
          <a:p>
            <a:r>
              <a:rPr lang="en-GB" dirty="0"/>
              <a:t>Devout Sikhs never cut their hair or shave, they protect their hair from the sun by wearing turbans.</a:t>
            </a:r>
          </a:p>
        </p:txBody>
      </p:sp>
    </p:spTree>
    <p:extLst>
      <p:ext uri="{BB962C8B-B14F-4D97-AF65-F5344CB8AC3E}">
        <p14:creationId xmlns:p14="http://schemas.microsoft.com/office/powerpoint/2010/main" val="319541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273012"/>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India</a:t>
            </a:r>
          </a:p>
        </p:txBody>
      </p:sp>
      <p:sp>
        <p:nvSpPr>
          <p:cNvPr id="3" name="Symbol zastępczy zawartości 2"/>
          <p:cNvSpPr>
            <a:spLocks noGrp="1"/>
          </p:cNvSpPr>
          <p:nvPr>
            <p:ph idx="1"/>
          </p:nvPr>
        </p:nvSpPr>
        <p:spPr/>
        <p:txBody>
          <a:bodyPr>
            <a:normAutofit fontScale="92500"/>
          </a:bodyPr>
          <a:lstStyle/>
          <a:p>
            <a:r>
              <a:rPr lang="en-GB" i="1" dirty="0"/>
              <a:t>We owe a lot to the Indians who taught us how to count, without this, no worthwhile scientific discovery could have been made - </a:t>
            </a:r>
            <a:r>
              <a:rPr lang="en-GB" dirty="0"/>
              <a:t>Albert Einstein</a:t>
            </a:r>
          </a:p>
          <a:p>
            <a:r>
              <a:rPr lang="en-GB" dirty="0"/>
              <a:t>Einstein was right, the concept of zero was invented in India shortly before the Roman Empire collapsed (458 AD).</a:t>
            </a:r>
          </a:p>
          <a:p>
            <a:r>
              <a:rPr lang="en-GB" dirty="0"/>
              <a:t>The mighty Ancient Romans built temples, stadiums, roads and shopping malls but they couldn’t count!</a:t>
            </a:r>
          </a:p>
          <a:p>
            <a:endParaRPr lang="en-GB" dirty="0"/>
          </a:p>
        </p:txBody>
      </p:sp>
    </p:spTree>
    <p:extLst>
      <p:ext uri="{BB962C8B-B14F-4D97-AF65-F5344CB8AC3E}">
        <p14:creationId xmlns:p14="http://schemas.microsoft.com/office/powerpoint/2010/main" val="103613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4" name="Picture 6" descr="Znalezione obrazy dla zapytania congo dandi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76056"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7656" name="Picture 8" descr="Znalezione obrazy dla zapytania congo dandi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20072" y="0"/>
            <a:ext cx="392392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4833788"/>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Africa</a:t>
            </a:r>
          </a:p>
        </p:txBody>
      </p:sp>
      <p:sp>
        <p:nvSpPr>
          <p:cNvPr id="3" name="Symbol zastępczy zawartości 2"/>
          <p:cNvSpPr>
            <a:spLocks noGrp="1"/>
          </p:cNvSpPr>
          <p:nvPr>
            <p:ph idx="1"/>
          </p:nvPr>
        </p:nvSpPr>
        <p:spPr/>
        <p:txBody>
          <a:bodyPr/>
          <a:lstStyle/>
          <a:p>
            <a:r>
              <a:rPr lang="en-GB" dirty="0"/>
              <a:t>Africa is a vast continent which is blessed with stunning landscapes and extraordinary wildlife while being cursed by terrible poverty.</a:t>
            </a:r>
          </a:p>
          <a:p>
            <a:r>
              <a:rPr lang="en-GB" dirty="0"/>
              <a:t>The Congo is a tropical region in Africa which is home to the Congo Dandies.</a:t>
            </a:r>
          </a:p>
          <a:p>
            <a:r>
              <a:rPr lang="en-GB" dirty="0"/>
              <a:t>These gentlemen live in squalor but dress in expensive, elegant clothes as they go about their daily lives.</a:t>
            </a:r>
          </a:p>
          <a:p>
            <a:endParaRPr lang="en-GB" dirty="0"/>
          </a:p>
        </p:txBody>
      </p:sp>
    </p:spTree>
    <p:extLst>
      <p:ext uri="{BB962C8B-B14F-4D97-AF65-F5344CB8AC3E}">
        <p14:creationId xmlns:p14="http://schemas.microsoft.com/office/powerpoint/2010/main" val="1711263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261981"/>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Africa</a:t>
            </a:r>
          </a:p>
        </p:txBody>
      </p:sp>
      <p:sp>
        <p:nvSpPr>
          <p:cNvPr id="3" name="Symbol zastępczy zawartości 2"/>
          <p:cNvSpPr>
            <a:spLocks noGrp="1"/>
          </p:cNvSpPr>
          <p:nvPr>
            <p:ph idx="1"/>
          </p:nvPr>
        </p:nvSpPr>
        <p:spPr/>
        <p:txBody>
          <a:bodyPr>
            <a:normAutofit fontScale="92500"/>
          </a:bodyPr>
          <a:lstStyle/>
          <a:p>
            <a:r>
              <a:rPr lang="en-GB" dirty="0"/>
              <a:t>Since humans have lived in Africa for such a long time, modern Africans are much more genetically diverse than other people on Earth.</a:t>
            </a:r>
          </a:p>
          <a:p>
            <a:r>
              <a:rPr lang="en-GB" dirty="0"/>
              <a:t>Genetic diversity certainly helps plants and animals to survive in changing conditions but how does it affect humans?</a:t>
            </a:r>
          </a:p>
          <a:p>
            <a:r>
              <a:rPr lang="en-GB" dirty="0"/>
              <a:t>Genetic diversity seems to help the immune systems of human populations, but there is no definite answer to that interesting question .</a:t>
            </a:r>
          </a:p>
        </p:txBody>
      </p:sp>
    </p:spTree>
    <p:extLst>
      <p:ext uri="{BB962C8B-B14F-4D97-AF65-F5344CB8AC3E}">
        <p14:creationId xmlns:p14="http://schemas.microsoft.com/office/powerpoint/2010/main" val="1904852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405390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Australia</a:t>
            </a:r>
          </a:p>
        </p:txBody>
      </p:sp>
      <p:sp>
        <p:nvSpPr>
          <p:cNvPr id="3" name="Symbol zastępczy zawartości 2"/>
          <p:cNvSpPr>
            <a:spLocks noGrp="1"/>
          </p:cNvSpPr>
          <p:nvPr>
            <p:ph idx="1"/>
          </p:nvPr>
        </p:nvSpPr>
        <p:spPr/>
        <p:txBody>
          <a:bodyPr/>
          <a:lstStyle/>
          <a:p>
            <a:r>
              <a:rPr lang="en-GB" dirty="0"/>
              <a:t>Australia is known as </a:t>
            </a:r>
            <a:r>
              <a:rPr lang="en-GB" i="1" dirty="0"/>
              <a:t>the lucky country </a:t>
            </a:r>
            <a:r>
              <a:rPr lang="en-GB" dirty="0"/>
              <a:t>for a reason.</a:t>
            </a:r>
          </a:p>
          <a:p>
            <a:r>
              <a:rPr lang="en-GB" dirty="0"/>
              <a:t>Visitors to Australia are amazed by its wealth and the lifestyle of conspicuous consumption which is enjoyed by many of its people.</a:t>
            </a:r>
          </a:p>
          <a:p>
            <a:r>
              <a:rPr lang="en-GB" dirty="0"/>
              <a:t>Visitors nervously tell bad jokes about the wildlife, in short, every animal there will try to kill you! </a:t>
            </a:r>
          </a:p>
        </p:txBody>
      </p:sp>
    </p:spTree>
    <p:extLst>
      <p:ext uri="{BB962C8B-B14F-4D97-AF65-F5344CB8AC3E}">
        <p14:creationId xmlns:p14="http://schemas.microsoft.com/office/powerpoint/2010/main" val="2225770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Znalezione obrazy dla zapytania box jellyfi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0833049"/>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Australia</a:t>
            </a:r>
          </a:p>
        </p:txBody>
      </p:sp>
      <p:sp>
        <p:nvSpPr>
          <p:cNvPr id="3" name="Symbol zastępczy zawartości 2"/>
          <p:cNvSpPr>
            <a:spLocks noGrp="1"/>
          </p:cNvSpPr>
          <p:nvPr>
            <p:ph idx="1"/>
          </p:nvPr>
        </p:nvSpPr>
        <p:spPr/>
        <p:txBody>
          <a:bodyPr>
            <a:normAutofit fontScale="92500" lnSpcReduction="20000"/>
          </a:bodyPr>
          <a:lstStyle/>
          <a:p>
            <a:r>
              <a:rPr lang="en-GB" dirty="0"/>
              <a:t>Here is a short list of venomous animals; the box jellyfish, the tiger snake and the funnel web spider.</a:t>
            </a:r>
          </a:p>
          <a:p>
            <a:r>
              <a:rPr lang="en-GB" dirty="0"/>
              <a:t>A sting from a box jellyfish is always agonizing and can be fatal.</a:t>
            </a:r>
          </a:p>
          <a:p>
            <a:r>
              <a:rPr lang="en-GB" dirty="0"/>
              <a:t>A bite from a tiger snake results in breathing difficulties and paralysis – medical attention is vital!</a:t>
            </a:r>
          </a:p>
          <a:p>
            <a:r>
              <a:rPr lang="en-GB" dirty="0"/>
              <a:t>Funnel web spiders are large spiders (up to 5cm) with a nasty bite that can cause death without prompt medical attention.</a:t>
            </a:r>
          </a:p>
          <a:p>
            <a:endParaRPr lang="en-GB" dirty="0"/>
          </a:p>
        </p:txBody>
      </p:sp>
    </p:spTree>
    <p:extLst>
      <p:ext uri="{BB962C8B-B14F-4D97-AF65-F5344CB8AC3E}">
        <p14:creationId xmlns:p14="http://schemas.microsoft.com/office/powerpoint/2010/main" val="574576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Znalezione obrazy dla zapytania funny platyp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232570"/>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Australia</a:t>
            </a:r>
          </a:p>
        </p:txBody>
      </p:sp>
      <p:sp>
        <p:nvSpPr>
          <p:cNvPr id="3" name="Symbol zastępczy zawartości 2"/>
          <p:cNvSpPr>
            <a:spLocks noGrp="1"/>
          </p:cNvSpPr>
          <p:nvPr>
            <p:ph idx="1"/>
          </p:nvPr>
        </p:nvSpPr>
        <p:spPr/>
        <p:txBody>
          <a:bodyPr/>
          <a:lstStyle/>
          <a:p>
            <a:r>
              <a:rPr lang="en-GB" dirty="0"/>
              <a:t>The </a:t>
            </a:r>
            <a:r>
              <a:rPr lang="en-GB" i="1" dirty="0"/>
              <a:t>Platypus</a:t>
            </a:r>
            <a:r>
              <a:rPr lang="en-GB" dirty="0"/>
              <a:t> is quite harmless to humans but it is also very strange.</a:t>
            </a:r>
          </a:p>
          <a:p>
            <a:r>
              <a:rPr lang="en-GB" dirty="0"/>
              <a:t>It is a mammal that lays eggs.</a:t>
            </a:r>
          </a:p>
          <a:p>
            <a:r>
              <a:rPr lang="en-GB" dirty="0"/>
              <a:t>It is covered in fur yet it has a bill like a duck.</a:t>
            </a:r>
          </a:p>
          <a:p>
            <a:r>
              <a:rPr lang="en-GB" dirty="0"/>
              <a:t>It hunts its prey by sensing electric fields like a dolphin.</a:t>
            </a:r>
          </a:p>
          <a:p>
            <a:r>
              <a:rPr lang="en-GB" dirty="0"/>
              <a:t>The male produces venom like a snake.</a:t>
            </a:r>
          </a:p>
          <a:p>
            <a:endParaRPr lang="en-GB" dirty="0"/>
          </a:p>
        </p:txBody>
      </p:sp>
    </p:spTree>
    <p:extLst>
      <p:ext uri="{BB962C8B-B14F-4D97-AF65-F5344CB8AC3E}">
        <p14:creationId xmlns:p14="http://schemas.microsoft.com/office/powerpoint/2010/main" val="3654867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4070398"/>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North America</a:t>
            </a:r>
          </a:p>
        </p:txBody>
      </p:sp>
      <p:sp>
        <p:nvSpPr>
          <p:cNvPr id="3" name="Symbol zastępczy zawartości 2"/>
          <p:cNvSpPr>
            <a:spLocks noGrp="1"/>
          </p:cNvSpPr>
          <p:nvPr>
            <p:ph idx="1"/>
          </p:nvPr>
        </p:nvSpPr>
        <p:spPr/>
        <p:txBody>
          <a:bodyPr>
            <a:normAutofit fontScale="77500" lnSpcReduction="20000"/>
          </a:bodyPr>
          <a:lstStyle/>
          <a:p>
            <a:r>
              <a:rPr lang="en-GB" dirty="0"/>
              <a:t>North America has three countries: Canada, the United States of America and Mexico.</a:t>
            </a:r>
          </a:p>
          <a:p>
            <a:r>
              <a:rPr lang="en-GB" dirty="0"/>
              <a:t>Canada is a cold land of lakes and forests, Canadians travel abroad far more often than Americans.</a:t>
            </a:r>
          </a:p>
          <a:p>
            <a:r>
              <a:rPr lang="en-GB" dirty="0"/>
              <a:t>Americans used to have a strong common culture which bonded them together, now they only have diversity.</a:t>
            </a:r>
          </a:p>
          <a:p>
            <a:r>
              <a:rPr lang="en-GB" dirty="0"/>
              <a:t>Americans hardly ever travel abroad, so they think that the US is the greatest country in the world.</a:t>
            </a:r>
          </a:p>
          <a:p>
            <a:r>
              <a:rPr lang="en-GB" dirty="0"/>
              <a:t>Americans love their heroes, they dream about heroes, Canadians don’t have heroes.</a:t>
            </a:r>
          </a:p>
          <a:p>
            <a:r>
              <a:rPr lang="en-GB" dirty="0"/>
              <a:t>Canadians look after each other, most Americans are struggling with the realities of American life.</a:t>
            </a:r>
          </a:p>
        </p:txBody>
      </p:sp>
    </p:spTree>
    <p:extLst>
      <p:ext uri="{BB962C8B-B14F-4D97-AF65-F5344CB8AC3E}">
        <p14:creationId xmlns:p14="http://schemas.microsoft.com/office/powerpoint/2010/main" val="2335389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Znalezione obrazy dla zapytania donald trump wall carto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1640746"/>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North America</a:t>
            </a:r>
          </a:p>
        </p:txBody>
      </p:sp>
      <p:sp>
        <p:nvSpPr>
          <p:cNvPr id="3" name="Symbol zastępczy zawartości 2"/>
          <p:cNvSpPr>
            <a:spLocks noGrp="1"/>
          </p:cNvSpPr>
          <p:nvPr>
            <p:ph idx="1"/>
          </p:nvPr>
        </p:nvSpPr>
        <p:spPr/>
        <p:txBody>
          <a:bodyPr>
            <a:normAutofit fontScale="92500" lnSpcReduction="20000"/>
          </a:bodyPr>
          <a:lstStyle/>
          <a:p>
            <a:r>
              <a:rPr lang="en-GB" dirty="0"/>
              <a:t>Donald Trump was elected with the promise that he would build a wall between the US and Mexico, and make the Mexicans pay for it!</a:t>
            </a:r>
          </a:p>
          <a:p>
            <a:r>
              <a:rPr lang="en-GB" dirty="0"/>
              <a:t>Someone should have told him that the border is over 3,000 km long.</a:t>
            </a:r>
          </a:p>
          <a:p>
            <a:r>
              <a:rPr lang="en-GB" dirty="0"/>
              <a:t>In more recent times he has started to talk about building a fence instead.</a:t>
            </a:r>
          </a:p>
          <a:p>
            <a:r>
              <a:rPr lang="en-GB" dirty="0"/>
              <a:t>Strangely enough, Americans tell jokes about Mexicans being lazy when in reality the Mexicans do all of the farm work that Americans just don’t want to do.</a:t>
            </a:r>
          </a:p>
          <a:p>
            <a:endParaRPr lang="en-GB" dirty="0"/>
          </a:p>
        </p:txBody>
      </p:sp>
    </p:spTree>
    <p:extLst>
      <p:ext uri="{BB962C8B-B14F-4D97-AF65-F5344CB8AC3E}">
        <p14:creationId xmlns:p14="http://schemas.microsoft.com/office/powerpoint/2010/main" val="41476678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Znalezione obrazy dla zapytania hot blooded mexican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Znalezione obrazy dla zapytania hot blooded mexicans"/>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4822" name="Picture 6" descr="Znalezione obrazy dla zapytania hot blooded mexican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7937"/>
            <a:ext cx="4572000" cy="6850063"/>
          </a:xfrm>
          <a:prstGeom prst="rect">
            <a:avLst/>
          </a:prstGeom>
          <a:noFill/>
          <a:extLst>
            <a:ext uri="{909E8E84-426E-40DD-AFC4-6F175D3DCCD1}">
              <a14:hiddenFill xmlns:a14="http://schemas.microsoft.com/office/drawing/2010/main">
                <a:solidFill>
                  <a:srgbClr val="FFFFFF"/>
                </a:solidFill>
              </a14:hiddenFill>
            </a:ext>
          </a:extLst>
        </p:spPr>
      </p:pic>
      <p:pic>
        <p:nvPicPr>
          <p:cNvPr id="34824" name="Picture 8" descr="Znalezione obrazy dla zapytania hot blooded mexica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4499992"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218126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North America</a:t>
            </a:r>
          </a:p>
        </p:txBody>
      </p:sp>
      <p:sp>
        <p:nvSpPr>
          <p:cNvPr id="3" name="Symbol zastępczy zawartości 2"/>
          <p:cNvSpPr>
            <a:spLocks noGrp="1"/>
          </p:cNvSpPr>
          <p:nvPr>
            <p:ph idx="1"/>
          </p:nvPr>
        </p:nvSpPr>
        <p:spPr/>
        <p:txBody>
          <a:bodyPr>
            <a:normAutofit fontScale="85000" lnSpcReduction="10000"/>
          </a:bodyPr>
          <a:lstStyle/>
          <a:p>
            <a:r>
              <a:rPr lang="en-GB" dirty="0"/>
              <a:t>The English have a famous phrase:</a:t>
            </a:r>
          </a:p>
          <a:p>
            <a:r>
              <a:rPr lang="en-GB" i="1" dirty="0"/>
              <a:t>Keep calm and carry on</a:t>
            </a:r>
            <a:r>
              <a:rPr lang="en-GB" dirty="0"/>
              <a:t>.</a:t>
            </a:r>
          </a:p>
          <a:p>
            <a:r>
              <a:rPr lang="en-GB" dirty="0"/>
              <a:t>The English exported much of their culture and language to Canada and the US.</a:t>
            </a:r>
          </a:p>
          <a:p>
            <a:r>
              <a:rPr lang="en-GB" dirty="0"/>
              <a:t>Canadians and Americans aren’t calm, they’re cool – it means the same thing though, cool is just calm wearing sunglasses.</a:t>
            </a:r>
          </a:p>
          <a:p>
            <a:r>
              <a:rPr lang="en-GB" dirty="0"/>
              <a:t>Mexicans on the other hand are famously hot blooded.</a:t>
            </a:r>
          </a:p>
          <a:p>
            <a:r>
              <a:rPr lang="en-GB" i="1" dirty="0"/>
              <a:t>I’m Mexican, and we don’t keep calm</a:t>
            </a:r>
            <a:r>
              <a:rPr lang="en-GB" dirty="0"/>
              <a:t>.</a:t>
            </a:r>
          </a:p>
          <a:p>
            <a:r>
              <a:rPr lang="en-GB" dirty="0"/>
              <a:t>Perhaps it’s the sunshine and the spicy food?</a:t>
            </a:r>
          </a:p>
        </p:txBody>
      </p:sp>
    </p:spTree>
    <p:extLst>
      <p:ext uri="{BB962C8B-B14F-4D97-AF65-F5344CB8AC3E}">
        <p14:creationId xmlns:p14="http://schemas.microsoft.com/office/powerpoint/2010/main" val="1673634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Podobny obraz"/>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45719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5846" name="Picture 6" descr="Znalezione obrazy dla zapytania tang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0"/>
            <a:ext cx="442798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65157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South America</a:t>
            </a:r>
          </a:p>
        </p:txBody>
      </p:sp>
      <p:sp>
        <p:nvSpPr>
          <p:cNvPr id="3" name="Symbol zastępczy zawartości 2"/>
          <p:cNvSpPr>
            <a:spLocks noGrp="1"/>
          </p:cNvSpPr>
          <p:nvPr>
            <p:ph idx="1"/>
          </p:nvPr>
        </p:nvSpPr>
        <p:spPr/>
        <p:txBody>
          <a:bodyPr>
            <a:normAutofit fontScale="92500" lnSpcReduction="10000"/>
          </a:bodyPr>
          <a:lstStyle/>
          <a:p>
            <a:r>
              <a:rPr lang="en-GB" dirty="0"/>
              <a:t>The people of North America have rock music, the people of South America have the tango.</a:t>
            </a:r>
          </a:p>
          <a:p>
            <a:r>
              <a:rPr lang="en-GB" dirty="0"/>
              <a:t>The tango is a famously sensuous dancing style, musical genre and a way of life.</a:t>
            </a:r>
          </a:p>
          <a:p>
            <a:r>
              <a:rPr lang="en-GB" dirty="0"/>
              <a:t>The men of Argentina are said to be hopeless romantics.</a:t>
            </a:r>
          </a:p>
          <a:p>
            <a:r>
              <a:rPr lang="en-GB" dirty="0"/>
              <a:t>Unlike the men of other countries, they are also chivalrous, they’ll always open doors for their dates and insist on paying for dinner despite the economic chaos of 21</a:t>
            </a:r>
            <a:r>
              <a:rPr lang="en-GB" baseline="30000" dirty="0"/>
              <a:t>st</a:t>
            </a:r>
            <a:r>
              <a:rPr lang="en-GB" dirty="0"/>
              <a:t> century Argentina.</a:t>
            </a:r>
          </a:p>
          <a:p>
            <a:pPr marL="0" indent="0">
              <a:buNone/>
            </a:pPr>
            <a:endParaRPr lang="en-GB" dirty="0"/>
          </a:p>
        </p:txBody>
      </p:sp>
    </p:spTree>
    <p:extLst>
      <p:ext uri="{BB962C8B-B14F-4D97-AF65-F5344CB8AC3E}">
        <p14:creationId xmlns:p14="http://schemas.microsoft.com/office/powerpoint/2010/main" val="39254967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Znalezione obrazy dla zapytania brazilians carniv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13708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South America</a:t>
            </a:r>
          </a:p>
        </p:txBody>
      </p:sp>
      <p:sp>
        <p:nvSpPr>
          <p:cNvPr id="3" name="Symbol zastępczy zawartości 2"/>
          <p:cNvSpPr>
            <a:spLocks noGrp="1"/>
          </p:cNvSpPr>
          <p:nvPr>
            <p:ph idx="1"/>
          </p:nvPr>
        </p:nvSpPr>
        <p:spPr/>
        <p:txBody>
          <a:bodyPr>
            <a:normAutofit fontScale="92500" lnSpcReduction="10000"/>
          </a:bodyPr>
          <a:lstStyle/>
          <a:p>
            <a:r>
              <a:rPr lang="en-GB" dirty="0"/>
              <a:t>Argentina’s great rival is Brazil, despite the language difference, their relationship resembles sibling rivalry.</a:t>
            </a:r>
          </a:p>
          <a:p>
            <a:r>
              <a:rPr lang="en-GB" dirty="0"/>
              <a:t>Brazilians aspire to be Americans; loud, brash and successful while Argentinians see themselves as culturally superior Europeans.</a:t>
            </a:r>
          </a:p>
          <a:p>
            <a:r>
              <a:rPr lang="en-GB" dirty="0"/>
              <a:t>Whatever their differences both nations are famously soccer mad and reluctant to be punctual, Brazilians will always blame traffic, while Argentinians will just blame “life”.</a:t>
            </a:r>
          </a:p>
        </p:txBody>
      </p:sp>
    </p:spTree>
    <p:extLst>
      <p:ext uri="{BB962C8B-B14F-4D97-AF65-F5344CB8AC3E}">
        <p14:creationId xmlns:p14="http://schemas.microsoft.com/office/powerpoint/2010/main" val="3934795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Znalezione obrazy dla zapytania antarctic touris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806656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en-GB" dirty="0"/>
              <a:t>Antarctica</a:t>
            </a:r>
          </a:p>
        </p:txBody>
      </p:sp>
      <p:sp>
        <p:nvSpPr>
          <p:cNvPr id="3" name="Symbol zastępczy zawartości 2"/>
          <p:cNvSpPr>
            <a:spLocks noGrp="1"/>
          </p:cNvSpPr>
          <p:nvPr>
            <p:ph idx="1"/>
          </p:nvPr>
        </p:nvSpPr>
        <p:spPr/>
        <p:txBody>
          <a:bodyPr>
            <a:normAutofit fontScale="92500" lnSpcReduction="10000"/>
          </a:bodyPr>
          <a:lstStyle/>
          <a:p>
            <a:r>
              <a:rPr lang="en-GB" dirty="0"/>
              <a:t>Many people travel to experience a different culture but Antarctic tourism is different, the population of the continent peaks at 5,000 during the short summer season.</a:t>
            </a:r>
          </a:p>
          <a:p>
            <a:r>
              <a:rPr lang="en-GB" dirty="0"/>
              <a:t>Visit Scott’s hut, it has been perfectly frozen in time as if the explorer were about to return.</a:t>
            </a:r>
          </a:p>
          <a:p>
            <a:r>
              <a:rPr lang="en-GB" dirty="0"/>
              <a:t>Sail past a million strange ice sculptures and meet some friendly penguins and whales while you are at it.</a:t>
            </a:r>
          </a:p>
          <a:p>
            <a:r>
              <a:rPr lang="en-GB" dirty="0"/>
              <a:t>Bon voyage!</a:t>
            </a:r>
          </a:p>
        </p:txBody>
      </p:sp>
    </p:spTree>
    <p:extLst>
      <p:ext uri="{BB962C8B-B14F-4D97-AF65-F5344CB8AC3E}">
        <p14:creationId xmlns:p14="http://schemas.microsoft.com/office/powerpoint/2010/main" val="5264763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1492</TotalTime>
  <Words>3306</Words>
  <Application>Microsoft Office PowerPoint</Application>
  <PresentationFormat>On-screen Show (4:3)</PresentationFormat>
  <Paragraphs>272</Paragraphs>
  <Slides>110</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110</vt:i4>
      </vt:variant>
    </vt:vector>
  </HeadingPairs>
  <TitlesOfParts>
    <vt:vector size="113" baseType="lpstr">
      <vt:lpstr>Arial</vt:lpstr>
      <vt:lpstr>Calibri</vt:lpstr>
      <vt:lpstr>Motyw pakietu Office</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The Perfect Holiday</vt:lpstr>
      <vt:lpstr>PowerPoint Presentation</vt:lpstr>
      <vt:lpstr>Europe</vt:lpstr>
      <vt:lpstr>PowerPoint Presentation</vt:lpstr>
      <vt:lpstr>PowerPoint Presentation</vt:lpstr>
      <vt:lpstr>Europe</vt:lpstr>
      <vt:lpstr>PowerPoint Presentation</vt:lpstr>
      <vt:lpstr>Europe</vt:lpstr>
      <vt:lpstr>PowerPoint Presentation</vt:lpstr>
      <vt:lpstr>Europe</vt:lpstr>
      <vt:lpstr>PowerPoint Presentation</vt:lpstr>
      <vt:lpstr>Europe</vt:lpstr>
      <vt:lpstr>PowerPoint Presentation</vt:lpstr>
      <vt:lpstr>PowerPoint Presentation</vt:lpstr>
      <vt:lpstr>PowerPoint Presentation</vt:lpstr>
      <vt:lpstr>Europe</vt:lpstr>
      <vt:lpstr>PowerPoint Presentation</vt:lpstr>
      <vt:lpstr>Ireland</vt:lpstr>
      <vt:lpstr>PowerPoint Presentation</vt:lpstr>
      <vt:lpstr>France</vt:lpstr>
      <vt:lpstr>PowerPoint Presentation</vt:lpstr>
      <vt:lpstr>France</vt:lpstr>
      <vt:lpstr>PowerPoint Presentation</vt:lpstr>
      <vt:lpstr>Norway</vt:lpstr>
      <vt:lpstr>PowerPoint Presentation</vt:lpstr>
      <vt:lpstr>Norway</vt:lpstr>
      <vt:lpstr>PowerPoint Presentation</vt:lpstr>
      <vt:lpstr>Italy</vt:lpstr>
      <vt:lpstr>PowerPoint Presentation</vt:lpstr>
      <vt:lpstr>Italy</vt:lpstr>
      <vt:lpstr>PowerPoint Presentation</vt:lpstr>
      <vt:lpstr>Greece</vt:lpstr>
      <vt:lpstr>PowerPoint Presentation</vt:lpstr>
      <vt:lpstr>Greece</vt:lpstr>
      <vt:lpstr>PowerPoint Presentation</vt:lpstr>
      <vt:lpstr>Asia</vt:lpstr>
      <vt:lpstr>PowerPoint Presentation</vt:lpstr>
      <vt:lpstr>Asia</vt:lpstr>
      <vt:lpstr>PowerPoint Presentation</vt:lpstr>
      <vt:lpstr>Bhutan</vt:lpstr>
      <vt:lpstr>PowerPoint Presentation</vt:lpstr>
      <vt:lpstr>Bhutan</vt:lpstr>
      <vt:lpstr>PowerPoint Presentation</vt:lpstr>
      <vt:lpstr>Vietnam</vt:lpstr>
      <vt:lpstr>PowerPoint Presentation</vt:lpstr>
      <vt:lpstr>Vietnam</vt:lpstr>
      <vt:lpstr>PowerPoint Presentation</vt:lpstr>
      <vt:lpstr>India</vt:lpstr>
      <vt:lpstr>PowerPoint Presentation</vt:lpstr>
      <vt:lpstr>India</vt:lpstr>
      <vt:lpstr>PowerPoint Presentation</vt:lpstr>
      <vt:lpstr>Africa</vt:lpstr>
      <vt:lpstr>PowerPoint Presentation</vt:lpstr>
      <vt:lpstr>Africa</vt:lpstr>
      <vt:lpstr>PowerPoint Presentation</vt:lpstr>
      <vt:lpstr>Australia</vt:lpstr>
      <vt:lpstr>PowerPoint Presentation</vt:lpstr>
      <vt:lpstr>Australia</vt:lpstr>
      <vt:lpstr>PowerPoint Presentation</vt:lpstr>
      <vt:lpstr>Australia</vt:lpstr>
      <vt:lpstr>PowerPoint Presentation</vt:lpstr>
      <vt:lpstr>North America</vt:lpstr>
      <vt:lpstr>PowerPoint Presentation</vt:lpstr>
      <vt:lpstr>North America</vt:lpstr>
      <vt:lpstr>PowerPoint Presentation</vt:lpstr>
      <vt:lpstr>North America</vt:lpstr>
      <vt:lpstr>PowerPoint Presentation</vt:lpstr>
      <vt:lpstr>South America</vt:lpstr>
      <vt:lpstr>PowerPoint Presentation</vt:lpstr>
      <vt:lpstr>South America</vt:lpstr>
      <vt:lpstr>PowerPoint Presentation</vt:lpstr>
      <vt:lpstr>Antarctica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Perfect Holiday</dc:title>
  <dc:creator>Jo</dc:creator>
  <cp:lastModifiedBy>Britannia School of English Lublin</cp:lastModifiedBy>
  <cp:revision>94</cp:revision>
  <dcterms:created xsi:type="dcterms:W3CDTF">2020-01-01T22:04:42Z</dcterms:created>
  <dcterms:modified xsi:type="dcterms:W3CDTF">2023-03-20T13:38:54Z</dcterms:modified>
</cp:coreProperties>
</file>