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93"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GB"/>
          </a:p>
        </p:txBody>
      </p:sp>
      <p:sp>
        <p:nvSpPr>
          <p:cNvPr id="4" name="Symbol zastępczy daty 3"/>
          <p:cNvSpPr>
            <a:spLocks noGrp="1"/>
          </p:cNvSpPr>
          <p:nvPr>
            <p:ph type="dt" sz="half" idx="10"/>
          </p:nvPr>
        </p:nvSpPr>
        <p:spPr/>
        <p:txBody>
          <a:bodyPr/>
          <a:lstStyle/>
          <a:p>
            <a:fld id="{DD5EDFCF-3526-4942-BDC2-A3F89AAACB89}" type="datetimeFigureOut">
              <a:rPr lang="en-GB" smtClean="0"/>
              <a:t>24/07/2026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208423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DD5EDFCF-3526-4942-BDC2-A3F89AAACB89}" type="datetimeFigureOut">
              <a:rPr lang="en-GB" smtClean="0"/>
              <a:t>24/07/2026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2183707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DD5EDFCF-3526-4942-BDC2-A3F89AAACB89}" type="datetimeFigureOut">
              <a:rPr lang="en-GB" smtClean="0"/>
              <a:t>24/07/2026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1553779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daty 4"/>
          <p:cNvSpPr>
            <a:spLocks noGrp="1"/>
          </p:cNvSpPr>
          <p:nvPr>
            <p:ph type="dt" sz="half" idx="10"/>
          </p:nvPr>
        </p:nvSpPr>
        <p:spPr/>
        <p:txBody>
          <a:bodyPr/>
          <a:lstStyle/>
          <a:p>
            <a:fld id="{DD5EDFCF-3526-4942-BDC2-A3F89AAACB89}" type="datetimeFigureOut">
              <a:rPr lang="en-GB" smtClean="0"/>
              <a:t>24/07/2026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428644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7" name="Symbol zastępczy daty 6"/>
          <p:cNvSpPr>
            <a:spLocks noGrp="1"/>
          </p:cNvSpPr>
          <p:nvPr>
            <p:ph type="dt" sz="half" idx="10"/>
          </p:nvPr>
        </p:nvSpPr>
        <p:spPr/>
        <p:txBody>
          <a:bodyPr/>
          <a:lstStyle/>
          <a:p>
            <a:fld id="{DD5EDFCF-3526-4942-BDC2-A3F89AAACB89}" type="datetimeFigureOut">
              <a:rPr lang="en-GB" smtClean="0"/>
              <a:t>24/07/2026</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2387629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daty 2"/>
          <p:cNvSpPr>
            <a:spLocks noGrp="1"/>
          </p:cNvSpPr>
          <p:nvPr>
            <p:ph type="dt" sz="half" idx="10"/>
          </p:nvPr>
        </p:nvSpPr>
        <p:spPr/>
        <p:txBody>
          <a:bodyPr/>
          <a:lstStyle/>
          <a:p>
            <a:fld id="{DD5EDFCF-3526-4942-BDC2-A3F89AAACB89}" type="datetimeFigureOut">
              <a:rPr lang="en-GB" smtClean="0"/>
              <a:t>24/07/2026</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651134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DD5EDFCF-3526-4942-BDC2-A3F89AAACB89}" type="datetimeFigureOut">
              <a:rPr lang="en-GB" smtClean="0"/>
              <a:t>24/07/2026</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598195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DD5EDFCF-3526-4942-BDC2-A3F89AAACB89}" type="datetimeFigureOut">
              <a:rPr lang="en-GB" smtClean="0"/>
              <a:t>24/07/2026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459223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DD5EDFCF-3526-4942-BDC2-A3F89AAACB89}" type="datetimeFigureOut">
              <a:rPr lang="en-GB" smtClean="0"/>
              <a:t>24/07/2026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2980954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DD5EDFCF-3526-4942-BDC2-A3F89AAACB89}" type="datetimeFigureOut">
              <a:rPr lang="en-GB" smtClean="0"/>
              <a:t>24/07/2026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490207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DD5EDFCF-3526-4942-BDC2-A3F89AAACB89}" type="datetimeFigureOut">
              <a:rPr lang="en-GB" smtClean="0"/>
              <a:t>24/07/2026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62EB148-A7D8-477C-BBBA-839E91C009C0}" type="slidenum">
              <a:rPr lang="en-GB" smtClean="0"/>
              <a:t>‹#›</a:t>
            </a:fld>
            <a:endParaRPr lang="en-GB"/>
          </a:p>
        </p:txBody>
      </p:sp>
    </p:spTree>
    <p:extLst>
      <p:ext uri="{BB962C8B-B14F-4D97-AF65-F5344CB8AC3E}">
        <p14:creationId xmlns:p14="http://schemas.microsoft.com/office/powerpoint/2010/main" val="893134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EDFCF-3526-4942-BDC2-A3F89AAACB89}" type="datetimeFigureOut">
              <a:rPr lang="en-GB" smtClean="0"/>
              <a:t>24/07/2026</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EB148-A7D8-477C-BBBA-839E91C009C0}" type="slidenum">
              <a:rPr lang="en-GB" smtClean="0"/>
              <a:t>‹#›</a:t>
            </a:fld>
            <a:endParaRPr lang="en-GB"/>
          </a:p>
        </p:txBody>
      </p:sp>
    </p:spTree>
    <p:extLst>
      <p:ext uri="{BB962C8B-B14F-4D97-AF65-F5344CB8AC3E}">
        <p14:creationId xmlns:p14="http://schemas.microsoft.com/office/powerpoint/2010/main" val="3670291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a:t>Last</a:t>
            </a:r>
            <a:r>
              <a:rPr lang="pl-PL" dirty="0"/>
              <a:t> Stand</a:t>
            </a:r>
            <a:endParaRPr lang="en-GB" dirty="0"/>
          </a:p>
        </p:txBody>
      </p:sp>
      <p:sp>
        <p:nvSpPr>
          <p:cNvPr id="3" name="Podtytuł 2"/>
          <p:cNvSpPr>
            <a:spLocks noGrp="1"/>
          </p:cNvSpPr>
          <p:nvPr>
            <p:ph type="subTitle" idx="1"/>
          </p:nvPr>
        </p:nvSpPr>
        <p:spPr/>
        <p:txBody>
          <a:bodyPr/>
          <a:lstStyle/>
          <a:p>
            <a:r>
              <a:rPr lang="pl-PL" dirty="0"/>
              <a:t>Part </a:t>
            </a:r>
            <a:r>
              <a:rPr lang="en-GB" dirty="0"/>
              <a:t>Two</a:t>
            </a:r>
          </a:p>
        </p:txBody>
      </p:sp>
    </p:spTree>
    <p:extLst>
      <p:ext uri="{BB962C8B-B14F-4D97-AF65-F5344CB8AC3E}">
        <p14:creationId xmlns:p14="http://schemas.microsoft.com/office/powerpoint/2010/main" val="1157507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882248"/>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5537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10000"/>
          </a:bodyPr>
          <a:lstStyle/>
          <a:p>
            <a:r>
              <a:rPr lang="en-GB" dirty="0"/>
              <a:t>In the first part of our tale we learned that the mighty Bismarck sank HMS Hood in minutes.</a:t>
            </a:r>
          </a:p>
          <a:p>
            <a:r>
              <a:rPr lang="en-GB" dirty="0"/>
              <a:t>HMS Hood was the flagship and therefore the symbol of the Royal Navy.</a:t>
            </a:r>
          </a:p>
          <a:p>
            <a:r>
              <a:rPr lang="en-GB" dirty="0"/>
              <a:t>The loss of such a battleship was deeply felt by every British citizen and every sailor who risked their lives on a daily basis to feed their nation.</a:t>
            </a:r>
          </a:p>
          <a:p>
            <a:r>
              <a:rPr lang="en-GB" dirty="0"/>
              <a:t>No fewer than sixteen Royal Navy ships steamed towards Bismarck, this wasn’t going to be a fair fight.</a:t>
            </a:r>
          </a:p>
        </p:txBody>
      </p:sp>
    </p:spTree>
    <p:extLst>
      <p:ext uri="{BB962C8B-B14F-4D97-AF65-F5344CB8AC3E}">
        <p14:creationId xmlns:p14="http://schemas.microsoft.com/office/powerpoint/2010/main" val="343908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404664"/>
            <a:ext cx="3888000" cy="6183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10000"/>
          </a:bodyPr>
          <a:lstStyle/>
          <a:p>
            <a:r>
              <a:rPr lang="en-GB" dirty="0"/>
              <a:t>Despite being so heavily outnumbered both Admiral </a:t>
            </a:r>
            <a:r>
              <a:rPr lang="en-GB" dirty="0" err="1"/>
              <a:t>Lutjens</a:t>
            </a:r>
            <a:r>
              <a:rPr lang="en-GB" dirty="0"/>
              <a:t> and Captain </a:t>
            </a:r>
            <a:r>
              <a:rPr lang="en-GB" dirty="0" err="1"/>
              <a:t>Lindemann</a:t>
            </a:r>
            <a:r>
              <a:rPr lang="en-GB" dirty="0"/>
              <a:t> knew that they still had options.</a:t>
            </a:r>
          </a:p>
          <a:p>
            <a:r>
              <a:rPr lang="en-GB" dirty="0"/>
              <a:t>Radar technology was in its infancy in 1941 and the North Atlantic presented them with a vast area to hide in.</a:t>
            </a:r>
          </a:p>
          <a:p>
            <a:r>
              <a:rPr lang="en-GB" dirty="0"/>
              <a:t>Also, although the battleship had been damaged by its brief sea battle the vessel retained all of its formidable firepower and its top speed had only been marginally reduced. </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44" y="332656"/>
            <a:ext cx="6192000" cy="619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lnSpcReduction="10000"/>
          </a:bodyPr>
          <a:lstStyle/>
          <a:p>
            <a:r>
              <a:rPr lang="en-GB" dirty="0"/>
              <a:t>Even though Bismarck was a battleship being pursued by other battleships air power would be the deciding factor.</a:t>
            </a:r>
          </a:p>
          <a:p>
            <a:r>
              <a:rPr lang="en-GB" dirty="0"/>
              <a:t>Both the admiral and his captain knew that the Luftwaffe still controlled the skies over France and that it would provide an air umbrella that would repel the Royal Navy as soon as Bismarck came within its range of operations.</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340768"/>
            <a:ext cx="8496000" cy="3894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77500" lnSpcReduction="20000"/>
          </a:bodyPr>
          <a:lstStyle/>
          <a:p>
            <a:r>
              <a:rPr lang="en-GB" dirty="0"/>
              <a:t>The weather was also on their side, the mighty battleship had been designed to power its way through rough seas that would slow down smaller ships.</a:t>
            </a:r>
          </a:p>
          <a:p>
            <a:r>
              <a:rPr lang="en-GB" dirty="0"/>
              <a:t>Through a combination of terrible weather, poor visibility and brilliant seamanship Bismarck evaded the vessels shadowing it.</a:t>
            </a:r>
          </a:p>
          <a:p>
            <a:r>
              <a:rPr lang="en-GB" dirty="0"/>
              <a:t>Another factor was the fear of German submarines, every submarine in the area was alerted and rushed to protect the valuable battleship at all costs.</a:t>
            </a:r>
          </a:p>
          <a:p>
            <a:r>
              <a:rPr lang="en-GB" dirty="0"/>
              <a:t>British sea captains were reluctant to steer a straight course for too long as they would present a tempting target for the hidden menace of German submarine power.</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52736"/>
            <a:ext cx="8496000" cy="4652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a:bodyPr>
          <a:lstStyle/>
          <a:p>
            <a:r>
              <a:rPr lang="en-GB" dirty="0"/>
              <a:t>Sometimes history is decided by incompetence as much as it is decided by brilliance.</a:t>
            </a:r>
          </a:p>
          <a:p>
            <a:r>
              <a:rPr lang="en-GB" dirty="0"/>
              <a:t>Admiral </a:t>
            </a:r>
            <a:r>
              <a:rPr lang="en-GB" dirty="0" err="1"/>
              <a:t>Lutjens</a:t>
            </a:r>
            <a:r>
              <a:rPr lang="en-GB" dirty="0"/>
              <a:t> ordered </a:t>
            </a:r>
            <a:r>
              <a:rPr lang="en-GB" dirty="0" err="1"/>
              <a:t>Prinz</a:t>
            </a:r>
            <a:r>
              <a:rPr lang="en-GB" dirty="0"/>
              <a:t> Eugen to sail away and sent a long rambling radio message to Berlin.</a:t>
            </a:r>
          </a:p>
          <a:p>
            <a:r>
              <a:rPr lang="en-GB" dirty="0"/>
              <a:t>It seems that he didn’t realize that he had effectively won, if he had maintained radio silence there is every chance that he could have used Bismarck’s great speed and the rough weather to get to France safely. </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33551"/>
            <a:ext cx="5184000" cy="6435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a:extLst>
              <a:ext uri="{FF2B5EF4-FFF2-40B4-BE49-F238E27FC236}">
                <a16:creationId xmlns:a16="http://schemas.microsoft.com/office/drawing/2014/main" id="{91936390-26C2-3C5F-399F-C0DF2587824F}"/>
              </a:ext>
            </a:extLst>
          </p:cNvPr>
          <p:cNvPicPr>
            <a:picLocks noChangeAspect="1"/>
          </p:cNvPicPr>
          <p:nvPr/>
        </p:nvPicPr>
        <p:blipFill>
          <a:blip r:embed="rId2"/>
          <a:stretch>
            <a:fillRect/>
          </a:stretch>
        </p:blipFill>
        <p:spPr>
          <a:xfrm>
            <a:off x="684000" y="124200"/>
            <a:ext cx="7776000" cy="6609600"/>
          </a:xfrm>
          <a:prstGeom prst="rect">
            <a:avLst/>
          </a:prstGeom>
        </p:spPr>
      </p:pic>
    </p:spTree>
    <p:extLst>
      <p:ext uri="{BB962C8B-B14F-4D97-AF65-F5344CB8AC3E}">
        <p14:creationId xmlns:p14="http://schemas.microsoft.com/office/powerpoint/2010/main" val="4287314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20000"/>
          </a:bodyPr>
          <a:lstStyle/>
          <a:p>
            <a:r>
              <a:rPr lang="en-GB" dirty="0"/>
              <a:t>As if to match the incompetence of the German admiral, the British successfully estimated his position using radio triangulation but searched for the ship in the wrong location due to a basic error involving miscommunication.</a:t>
            </a:r>
          </a:p>
          <a:p>
            <a:r>
              <a:rPr lang="en-GB" dirty="0"/>
              <a:t>Despite the awful flying weather Bismarck was spotted using a remarkable long range flying boat.</a:t>
            </a:r>
          </a:p>
          <a:p>
            <a:r>
              <a:rPr lang="en-GB" dirty="0"/>
              <a:t>Another remarkable aircraft, the </a:t>
            </a:r>
            <a:r>
              <a:rPr lang="pl-PL" dirty="0" err="1"/>
              <a:t>Fairey</a:t>
            </a:r>
            <a:r>
              <a:rPr lang="pl-PL" dirty="0"/>
              <a:t> </a:t>
            </a:r>
            <a:r>
              <a:rPr lang="en-GB" dirty="0"/>
              <a:t>Swordfish, would have to slow the battleship down to allow the Royal Navy to catch it.</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6632"/>
            <a:ext cx="8496000" cy="6519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10000"/>
          </a:bodyPr>
          <a:lstStyle/>
          <a:p>
            <a:r>
              <a:rPr lang="en-GB" dirty="0"/>
              <a:t>The Swordfish was a remarkable aircraft because it achieved so much despite its simplicity and primitive technology.</a:t>
            </a:r>
          </a:p>
          <a:p>
            <a:r>
              <a:rPr lang="en-GB" dirty="0"/>
              <a:t>The aircraft lacked an enclosed cockpit so its crew had to be lifted out of their cockpits after arctic patrols due to advanced hypothermia.</a:t>
            </a:r>
          </a:p>
          <a:p>
            <a:r>
              <a:rPr lang="en-GB" dirty="0"/>
              <a:t>It was a biplane with fabric covered wings and it was powered by a modest engine.</a:t>
            </a:r>
          </a:p>
          <a:p>
            <a:r>
              <a:rPr lang="en-GB" dirty="0"/>
              <a:t>The Swordfish flew very slowly, its top speed was a mere 230 km/h. </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5352"/>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20000"/>
          </a:bodyPr>
          <a:lstStyle/>
          <a:p>
            <a:r>
              <a:rPr lang="en-GB" dirty="0"/>
              <a:t>The Swordfish sent to attack Bismarck actually ended up attacking HMS Sheffield instead!</a:t>
            </a:r>
          </a:p>
          <a:p>
            <a:r>
              <a:rPr lang="en-GB" dirty="0"/>
              <a:t>The fast ship posed no danger to the battleship and was just there to report any course changes.</a:t>
            </a:r>
          </a:p>
          <a:p>
            <a:r>
              <a:rPr lang="en-GB" dirty="0"/>
              <a:t>Luckily HMS Sheffield didn’t fire upon the attacking aircraft and used its great speed and manoeuvrability to evade most of the torpedoes that they dropped.</a:t>
            </a:r>
          </a:p>
          <a:p>
            <a:r>
              <a:rPr lang="en-GB" dirty="0"/>
              <a:t>The torpedoes that hit their mark exploded prematurely due to the faulty magnetic detonators that they had been fitted with.</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548680"/>
            <a:ext cx="8496000" cy="5615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77500" lnSpcReduction="20000"/>
          </a:bodyPr>
          <a:lstStyle/>
          <a:p>
            <a:r>
              <a:rPr lang="en-GB" dirty="0"/>
              <a:t>The pilot in charge of the raid said: Sorry about the kipper!</a:t>
            </a:r>
          </a:p>
          <a:p>
            <a:r>
              <a:rPr lang="en-GB" dirty="0"/>
              <a:t>All of the Swordfish returned to their aircraft carrier and the faulty magnetic detonators were swapped around for the more old-fashioned but reliable contact detonators. </a:t>
            </a:r>
          </a:p>
          <a:p>
            <a:r>
              <a:rPr lang="en-GB" dirty="0"/>
              <a:t>These devices would only explode in contact with a ship’s hull as opposed to exploding under a heavily armoured hull and lifting it up.</a:t>
            </a:r>
          </a:p>
          <a:p>
            <a:r>
              <a:rPr lang="en-GB" dirty="0"/>
              <a:t>They were inferior but they would have to do, there was only one more chance to attack Bismarck before the mighty battleship reached the operational limits of the Luftwaffe.</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272" y="243235"/>
            <a:ext cx="4896000" cy="6354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lstStyle/>
          <a:p>
            <a:r>
              <a:rPr lang="en-GB" dirty="0"/>
              <a:t>It is quite extraordinary that a battleship designed to be superior in every way should fail so dismally against such a slow enemy aircraft.</a:t>
            </a:r>
          </a:p>
          <a:p>
            <a:r>
              <a:rPr lang="en-GB" dirty="0"/>
              <a:t>However, it is a well documented fact that Bismarck failed to shoot down a single attacking Swordfish.</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8496000" cy="5784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lnSpcReduction="10000"/>
          </a:bodyPr>
          <a:lstStyle/>
          <a:p>
            <a:r>
              <a:rPr lang="en-GB" dirty="0"/>
              <a:t>When Bismarck was designed anti-aircraft defences were given a rather low priority.</a:t>
            </a:r>
          </a:p>
          <a:p>
            <a:r>
              <a:rPr lang="en-GB" dirty="0"/>
              <a:t>It was reasoned that accurately hitting a battleship sailing at speed presented enormous challenges to the aircraft which existed at the time.</a:t>
            </a:r>
          </a:p>
          <a:p>
            <a:r>
              <a:rPr lang="en-GB" dirty="0"/>
              <a:t>Also, the ship’s armour protected its sides from torpedo attack and its decks were well defended against bombing attacks.</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404664"/>
            <a:ext cx="4608000" cy="615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85000" lnSpcReduction="10000"/>
          </a:bodyPr>
          <a:lstStyle/>
          <a:p>
            <a:r>
              <a:rPr lang="en-GB" dirty="0"/>
              <a:t>The battleship had many anti-aircraft guns, however, the larger guns fired and traversed very slowly.</a:t>
            </a:r>
          </a:p>
          <a:p>
            <a:r>
              <a:rPr lang="en-GB" dirty="0"/>
              <a:t>On the other hand, the smaller calibre guns fired shells designed to explode on contact with aircraft covered in metal skins so they merely passed through the fabric covering the Swordfish and failed to detonate.</a:t>
            </a:r>
          </a:p>
          <a:p>
            <a:r>
              <a:rPr lang="en-GB" dirty="0"/>
              <a:t>Finally, the unreliable spherical fire control positions in combination with the relatively inexperienced crew of the Bismarck were overwhelmed by the massed Swordfish aircraft attacking simultaneously.</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2411"/>
            <a:ext cx="7776000" cy="667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a:bodyPr>
          <a:lstStyle/>
          <a:p>
            <a:r>
              <a:rPr lang="en-GB" dirty="0"/>
              <a:t>Only three torpedoes found their mark, Bismarck shrugged off the damage caused by the first two but the last one hit the battleship in a vulnerable spot and caused the ship’s twin rudders to get stuck while the ship was turning.</a:t>
            </a:r>
          </a:p>
          <a:p>
            <a:r>
              <a:rPr lang="en-GB" dirty="0"/>
              <a:t>Ironically the swift Bismarck was so far ahead of the powerful battleships of the Royal Navy that the crew had plenty of time to attempt repairs and contemplate their fate.</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2936"/>
            <a:ext cx="8496000" cy="630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85000" lnSpcReduction="20000"/>
          </a:bodyPr>
          <a:lstStyle/>
          <a:p>
            <a:r>
              <a:rPr lang="en-GB" dirty="0"/>
              <a:t>The captain sent divers into the flooded steering compartment.</a:t>
            </a:r>
          </a:p>
          <a:p>
            <a:r>
              <a:rPr lang="en-GB" dirty="0"/>
              <a:t>Miraculously they released one of the rudders and straightened it.</a:t>
            </a:r>
          </a:p>
          <a:p>
            <a:r>
              <a:rPr lang="en-GB" dirty="0"/>
              <a:t>However, the other one stubbornly refused to budge.</a:t>
            </a:r>
          </a:p>
          <a:p>
            <a:r>
              <a:rPr lang="en-GB" dirty="0"/>
              <a:t>As Bismarck lay helpless it was shelled by the tiny Polish vessel ORP </a:t>
            </a:r>
            <a:r>
              <a:rPr lang="en-GB" dirty="0" err="1"/>
              <a:t>Piorun</a:t>
            </a:r>
            <a:r>
              <a:rPr lang="en-GB" dirty="0"/>
              <a:t>.</a:t>
            </a:r>
          </a:p>
          <a:p>
            <a:r>
              <a:rPr lang="en-GB" dirty="0"/>
              <a:t>The ship was far too small to cause any significant damage but that didn’t stop its captain from taunting the Germans using semaphore light flashes:</a:t>
            </a:r>
          </a:p>
          <a:p>
            <a:r>
              <a:rPr lang="en-GB" dirty="0"/>
              <a:t>I am a Pole! </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232" y="264473"/>
            <a:ext cx="4176000" cy="6260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92500" lnSpcReduction="10000"/>
          </a:bodyPr>
          <a:lstStyle/>
          <a:p>
            <a:r>
              <a:rPr lang="en-GB" dirty="0"/>
              <a:t>The crew of the Bismarck ate a luxurious last meal washed down with plenty of brandy and awaited their fate.</a:t>
            </a:r>
          </a:p>
          <a:p>
            <a:r>
              <a:rPr lang="en-GB" dirty="0"/>
              <a:t>At first light the horizon was filled with the twinkling flashes of enemy guns.</a:t>
            </a:r>
          </a:p>
          <a:p>
            <a:r>
              <a:rPr lang="en-GB" dirty="0"/>
              <a:t>Naturally the mighty battleship returned fire but a combination of the jammed rudder and the poor weather conditions made it impossible for the ship to maintain a steady course and return fire accurately.</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272" y="377735"/>
            <a:ext cx="4896000" cy="614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62500" lnSpcReduction="20000"/>
          </a:bodyPr>
          <a:lstStyle/>
          <a:p>
            <a:r>
              <a:rPr lang="en-GB" dirty="0"/>
              <a:t>The command centre of the ship was hit early on in the brief battle, the resulting explosion almost certainly killed Admiral </a:t>
            </a:r>
            <a:r>
              <a:rPr lang="en-GB" dirty="0" err="1"/>
              <a:t>Lutjens</a:t>
            </a:r>
            <a:r>
              <a:rPr lang="en-GB" dirty="0"/>
              <a:t> and his captain.</a:t>
            </a:r>
          </a:p>
          <a:p>
            <a:r>
              <a:rPr lang="en-GB" dirty="0"/>
              <a:t>After the battleship lost its fire control centre each turret had to fire independently, a hopeless situation at long range.</a:t>
            </a:r>
          </a:p>
          <a:p>
            <a:r>
              <a:rPr lang="en-GB" dirty="0"/>
              <a:t>At that point the crew should have surrendered as the ship’s armour had held up well, most of them were still alive.</a:t>
            </a:r>
          </a:p>
          <a:p>
            <a:r>
              <a:rPr lang="en-GB" dirty="0"/>
              <a:t>However, for whatever reason they fought on until all of their guns fell silent and then scuttled their ship.</a:t>
            </a:r>
          </a:p>
          <a:p>
            <a:r>
              <a:rPr lang="en-GB" dirty="0"/>
              <a:t>The mighty ship rolled over without lowering its flag and quickly sank, honour had been maintained but at a terrible cost.</a:t>
            </a:r>
          </a:p>
          <a:p>
            <a:r>
              <a:rPr lang="pl-PL" dirty="0"/>
              <a:t>F</a:t>
            </a:r>
            <a:r>
              <a:rPr lang="en-GB" dirty="0"/>
              <a:t>ear of German submarine attacks </a:t>
            </a:r>
            <a:r>
              <a:rPr lang="pl-PL" dirty="0" err="1"/>
              <a:t>prevented</a:t>
            </a:r>
            <a:r>
              <a:rPr lang="pl-PL" dirty="0"/>
              <a:t> the immediate </a:t>
            </a:r>
            <a:r>
              <a:rPr lang="pl-PL" dirty="0" err="1"/>
              <a:t>rescue</a:t>
            </a:r>
            <a:r>
              <a:rPr lang="pl-PL" dirty="0"/>
              <a:t> of </a:t>
            </a:r>
            <a:r>
              <a:rPr lang="en-GB" dirty="0"/>
              <a:t>much of the surviving crew of Bismarck </a:t>
            </a:r>
            <a:r>
              <a:rPr lang="pl-PL" dirty="0" err="1"/>
              <a:t>so</a:t>
            </a:r>
            <a:r>
              <a:rPr lang="pl-PL" dirty="0"/>
              <a:t> </a:t>
            </a:r>
            <a:r>
              <a:rPr lang="pl-PL" dirty="0" err="1"/>
              <a:t>many</a:t>
            </a:r>
            <a:r>
              <a:rPr lang="pl-PL" dirty="0"/>
              <a:t> of </a:t>
            </a:r>
            <a:r>
              <a:rPr lang="pl-PL" dirty="0" err="1"/>
              <a:t>them</a:t>
            </a:r>
            <a:r>
              <a:rPr lang="pl-PL" dirty="0"/>
              <a:t> </a:t>
            </a:r>
            <a:r>
              <a:rPr lang="en-GB" dirty="0"/>
              <a:t>froze to death in the cold North Atlantic.</a:t>
            </a:r>
          </a:p>
          <a:p>
            <a:r>
              <a:rPr lang="en-GB" dirty="0"/>
              <a:t>One survivor, a cat nicknamed Unsinkable Sam, was rescued by the Royal Navy and went on to survive two more maritime disasters! </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73737"/>
            <a:ext cx="6048000" cy="6573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lstStyle/>
          <a:p>
            <a:r>
              <a:rPr lang="en-GB" dirty="0"/>
              <a:t>By an incredible coincidence Unsinkable Sam was on board the aircraft carrier HMS Ark Royal when she was sunk by German torpedoes later in the war.</a:t>
            </a:r>
          </a:p>
          <a:p>
            <a:r>
              <a:rPr lang="en-GB" dirty="0"/>
              <a:t>The Swordfish which had fatally wounded Bismarck had been launched by the same ship!</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68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40422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Last Stand</a:t>
            </a:r>
          </a:p>
        </p:txBody>
      </p:sp>
      <p:sp>
        <p:nvSpPr>
          <p:cNvPr id="3" name="Symbol zastępczy zawartości 2"/>
          <p:cNvSpPr>
            <a:spLocks noGrp="1"/>
          </p:cNvSpPr>
          <p:nvPr>
            <p:ph idx="1"/>
          </p:nvPr>
        </p:nvSpPr>
        <p:spPr/>
        <p:txBody>
          <a:bodyPr>
            <a:normAutofit fontScale="77500" lnSpcReduction="20000"/>
          </a:bodyPr>
          <a:lstStyle/>
          <a:p>
            <a:r>
              <a:rPr lang="en-GB" dirty="0"/>
              <a:t>So what was the result of the Bismarck disaster?</a:t>
            </a:r>
          </a:p>
          <a:p>
            <a:r>
              <a:rPr lang="en-GB" dirty="0"/>
              <a:t>For one thing it was clear that the glory days of the great battleship were over, every great naval power lost battleships to air attacks during the war.</a:t>
            </a:r>
          </a:p>
          <a:p>
            <a:r>
              <a:rPr lang="en-GB" dirty="0"/>
              <a:t>Hitler intervened personally and confined Bismarck’s sister, the mighty Tirpitz, to a safe anchorage in Norway.</a:t>
            </a:r>
          </a:p>
          <a:p>
            <a:r>
              <a:rPr lang="en-GB" dirty="0"/>
              <a:t>Despite this</a:t>
            </a:r>
            <a:r>
              <a:rPr lang="pl-PL" dirty="0"/>
              <a:t> </a:t>
            </a:r>
            <a:r>
              <a:rPr lang="pl-PL" dirty="0" err="1"/>
              <a:t>inactivity</a:t>
            </a:r>
            <a:r>
              <a:rPr lang="en-GB" dirty="0"/>
              <a:t>, the Queen of the North caused numerous convoys to be rerouted due to its menacing presence.</a:t>
            </a:r>
          </a:p>
          <a:p>
            <a:r>
              <a:rPr lang="en-GB" dirty="0"/>
              <a:t>In the end, British air power finally claimed the mighty battleship when it was hit repeatedly </a:t>
            </a:r>
            <a:r>
              <a:rPr lang="pl-PL"/>
              <a:t>by</a:t>
            </a:r>
            <a:r>
              <a:rPr lang="en-GB"/>
              <a:t> </a:t>
            </a:r>
            <a:r>
              <a:rPr lang="en-GB" dirty="0"/>
              <a:t>bombs specifically designed to sink such ships. </a:t>
            </a:r>
          </a:p>
          <a:p>
            <a:r>
              <a:rPr lang="en-GB" dirty="0"/>
              <a:t>It was truly the end of an era.</a:t>
            </a:r>
          </a:p>
        </p:txBody>
      </p:sp>
    </p:spTree>
    <p:extLst>
      <p:ext uri="{BB962C8B-B14F-4D97-AF65-F5344CB8AC3E}">
        <p14:creationId xmlns:p14="http://schemas.microsoft.com/office/powerpoint/2010/main" val="259007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7441</TotalTime>
  <Words>1494</Words>
  <Application>Microsoft Office PowerPoint</Application>
  <PresentationFormat>Pokaz na ekranie (4:3)</PresentationFormat>
  <Paragraphs>85</Paragraphs>
  <Slides>38</Slides>
  <Notes>0</Notes>
  <HiddenSlides>0</HiddenSlides>
  <MMClips>0</MMClips>
  <ScaleCrop>false</ScaleCrop>
  <HeadingPairs>
    <vt:vector size="6" baseType="variant">
      <vt:variant>
        <vt:lpstr>Używane czcionki</vt:lpstr>
      </vt:variant>
      <vt:variant>
        <vt:i4>2</vt:i4>
      </vt:variant>
      <vt:variant>
        <vt:lpstr>Motyw</vt:lpstr>
      </vt:variant>
      <vt:variant>
        <vt:i4>1</vt:i4>
      </vt:variant>
      <vt:variant>
        <vt:lpstr>Tytuły slajdów</vt:lpstr>
      </vt:variant>
      <vt:variant>
        <vt:i4>38</vt:i4>
      </vt:variant>
    </vt:vector>
  </HeadingPairs>
  <TitlesOfParts>
    <vt:vector size="41" baseType="lpstr">
      <vt:lpstr>Arial</vt:lpstr>
      <vt:lpstr>Calibri</vt:lpstr>
      <vt:lpstr>Motyw pakietu Office</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lpstr>Prezentacja programu PowerPoint</vt:lpstr>
      <vt:lpstr>Last Stand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Last Stand</dc:title>
  <dc:creator>Jo</dc:creator>
  <cp:lastModifiedBy>Britannia School of English Lublin</cp:lastModifiedBy>
  <cp:revision>20</cp:revision>
  <dcterms:created xsi:type="dcterms:W3CDTF">2026-07-24T13:39:07Z</dcterms:created>
  <dcterms:modified xsi:type="dcterms:W3CDTF">2026-07-29T18:22:28Z</dcterms:modified>
</cp:coreProperties>
</file>