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69" r:id="rId4"/>
    <p:sldId id="259" r:id="rId5"/>
    <p:sldId id="258" r:id="rId6"/>
    <p:sldId id="370"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371" r:id="rId21"/>
    <p:sldId id="274" r:id="rId22"/>
    <p:sldId id="275" r:id="rId23"/>
    <p:sldId id="276" r:id="rId24"/>
    <p:sldId id="277" r:id="rId25"/>
    <p:sldId id="278" r:id="rId26"/>
    <p:sldId id="279" r:id="rId27"/>
    <p:sldId id="280" r:id="rId28"/>
    <p:sldId id="372" r:id="rId29"/>
    <p:sldId id="282" r:id="rId30"/>
    <p:sldId id="284" r:id="rId31"/>
    <p:sldId id="286" r:id="rId32"/>
    <p:sldId id="288" r:id="rId33"/>
    <p:sldId id="290" r:id="rId34"/>
    <p:sldId id="291"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GB"/>
          </a:p>
        </p:txBody>
      </p:sp>
      <p:sp>
        <p:nvSpPr>
          <p:cNvPr id="4" name="Symbol zastępczy daty 3"/>
          <p:cNvSpPr>
            <a:spLocks noGrp="1"/>
          </p:cNvSpPr>
          <p:nvPr>
            <p:ph type="dt" sz="half" idx="10"/>
          </p:nvPr>
        </p:nvSpPr>
        <p:spPr/>
        <p:txBody>
          <a:bodyPr/>
          <a:lstStyle/>
          <a:p>
            <a:fld id="{645A3417-FF2B-4F93-9451-13D8B3E3D785}" type="datetimeFigureOut">
              <a:rPr lang="en-GB" smtClean="0"/>
              <a:t>29/01/2026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1880364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645A3417-FF2B-4F93-9451-13D8B3E3D785}" type="datetimeFigureOut">
              <a:rPr lang="en-GB" smtClean="0"/>
              <a:t>29/01/2026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139813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645A3417-FF2B-4F93-9451-13D8B3E3D785}" type="datetimeFigureOut">
              <a:rPr lang="en-GB" smtClean="0"/>
              <a:t>29/01/2026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9435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daty 4"/>
          <p:cNvSpPr>
            <a:spLocks noGrp="1"/>
          </p:cNvSpPr>
          <p:nvPr>
            <p:ph type="dt" sz="half" idx="10"/>
          </p:nvPr>
        </p:nvSpPr>
        <p:spPr/>
        <p:txBody>
          <a:bodyPr/>
          <a:lstStyle/>
          <a:p>
            <a:fld id="{645A3417-FF2B-4F93-9451-13D8B3E3D785}" type="datetimeFigureOut">
              <a:rPr lang="en-GB" smtClean="0"/>
              <a:t>29/01/2026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3567294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7" name="Symbol zastępczy daty 6"/>
          <p:cNvSpPr>
            <a:spLocks noGrp="1"/>
          </p:cNvSpPr>
          <p:nvPr>
            <p:ph type="dt" sz="half" idx="10"/>
          </p:nvPr>
        </p:nvSpPr>
        <p:spPr/>
        <p:txBody>
          <a:bodyPr/>
          <a:lstStyle/>
          <a:p>
            <a:fld id="{645A3417-FF2B-4F93-9451-13D8B3E3D785}" type="datetimeFigureOut">
              <a:rPr lang="en-GB" smtClean="0"/>
              <a:t>29/01/2026</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4250097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daty 2"/>
          <p:cNvSpPr>
            <a:spLocks noGrp="1"/>
          </p:cNvSpPr>
          <p:nvPr>
            <p:ph type="dt" sz="half" idx="10"/>
          </p:nvPr>
        </p:nvSpPr>
        <p:spPr/>
        <p:txBody>
          <a:bodyPr/>
          <a:lstStyle/>
          <a:p>
            <a:fld id="{645A3417-FF2B-4F93-9451-13D8B3E3D785}" type="datetimeFigureOut">
              <a:rPr lang="en-GB" smtClean="0"/>
              <a:t>29/01/2026</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2323050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645A3417-FF2B-4F93-9451-13D8B3E3D785}" type="datetimeFigureOut">
              <a:rPr lang="en-GB" smtClean="0"/>
              <a:t>29/01/2026</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3952858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45A3417-FF2B-4F93-9451-13D8B3E3D785}" type="datetimeFigureOut">
              <a:rPr lang="en-GB" smtClean="0"/>
              <a:t>29/01/2026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1357455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45A3417-FF2B-4F93-9451-13D8B3E3D785}" type="datetimeFigureOut">
              <a:rPr lang="en-GB" smtClean="0"/>
              <a:t>29/01/2026</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247244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645A3417-FF2B-4F93-9451-13D8B3E3D785}" type="datetimeFigureOut">
              <a:rPr lang="en-GB" smtClean="0"/>
              <a:t>29/01/2026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2187809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10"/>
          </p:nvPr>
        </p:nvSpPr>
        <p:spPr/>
        <p:txBody>
          <a:bodyPr/>
          <a:lstStyle/>
          <a:p>
            <a:fld id="{645A3417-FF2B-4F93-9451-13D8B3E3D785}" type="datetimeFigureOut">
              <a:rPr lang="en-GB" smtClean="0"/>
              <a:t>29/01/2026</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B0388012-C085-46F5-81D4-4693688B86BD}" type="slidenum">
              <a:rPr lang="en-GB" smtClean="0"/>
              <a:t>‹#›</a:t>
            </a:fld>
            <a:endParaRPr lang="en-GB"/>
          </a:p>
        </p:txBody>
      </p:sp>
    </p:spTree>
    <p:extLst>
      <p:ext uri="{BB962C8B-B14F-4D97-AF65-F5344CB8AC3E}">
        <p14:creationId xmlns:p14="http://schemas.microsoft.com/office/powerpoint/2010/main" val="1686951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5A3417-FF2B-4F93-9451-13D8B3E3D785}" type="datetimeFigureOut">
              <a:rPr lang="en-GB" smtClean="0"/>
              <a:t>29/01/2026</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388012-C085-46F5-81D4-4693688B86BD}" type="slidenum">
              <a:rPr lang="en-GB" smtClean="0"/>
              <a:t>‹#›</a:t>
            </a:fld>
            <a:endParaRPr lang="en-GB"/>
          </a:p>
        </p:txBody>
      </p:sp>
    </p:spTree>
    <p:extLst>
      <p:ext uri="{BB962C8B-B14F-4D97-AF65-F5344CB8AC3E}">
        <p14:creationId xmlns:p14="http://schemas.microsoft.com/office/powerpoint/2010/main" val="4190805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smtClean="0"/>
              <a:t>Brutally Honest</a:t>
            </a:r>
            <a:endParaRPr lang="en-GB" dirty="0"/>
          </a:p>
        </p:txBody>
      </p:sp>
      <p:sp>
        <p:nvSpPr>
          <p:cNvPr id="3" name="Podtytuł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405293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570480"/>
            <a:ext cx="8496000" cy="5666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55519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764704"/>
            <a:ext cx="8496000" cy="5310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71657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1941" y="-26170"/>
            <a:ext cx="6336000" cy="63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Let’s be brutally honest.</a:t>
            </a:r>
          </a:p>
          <a:p>
            <a:r>
              <a:rPr lang="en-GB" dirty="0" smtClean="0"/>
              <a:t>Who likes brutalist architecture?</a:t>
            </a:r>
          </a:p>
          <a:p>
            <a:r>
              <a:rPr lang="en-GB" dirty="0" smtClean="0"/>
              <a:t>Is there a reason why an infamously cruel Bond villain was named after a Hungarian brutalist architect?</a:t>
            </a:r>
          </a:p>
          <a:p>
            <a:r>
              <a:rPr lang="en-GB" dirty="0" smtClean="0"/>
              <a:t>In order to explore the strange world of brutalism we should realize that architecture functions like a cult.</a:t>
            </a:r>
          </a:p>
          <a:p>
            <a:r>
              <a:rPr lang="en-GB" dirty="0" smtClean="0"/>
              <a:t>Cultists are dedicated followers of fashion.</a:t>
            </a:r>
            <a:endParaRPr lang="en-GB" dirty="0"/>
          </a:p>
        </p:txBody>
      </p:sp>
    </p:spTree>
    <p:extLst>
      <p:ext uri="{BB962C8B-B14F-4D97-AF65-F5344CB8AC3E}">
        <p14:creationId xmlns:p14="http://schemas.microsoft.com/office/powerpoint/2010/main" val="2086247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60648"/>
            <a:ext cx="8496000" cy="6230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60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smtClean="0"/>
              <a:t>Believe it or not “brutalist” architecture was actually incredibly popular in its early days.</a:t>
            </a:r>
          </a:p>
          <a:p>
            <a:r>
              <a:rPr lang="en-GB" dirty="0" smtClean="0"/>
              <a:t>Back then, it wasn’t called “brutalist” it was simply called “modern” as it was a contemporary, practical solution to a terrible problem.</a:t>
            </a:r>
          </a:p>
          <a:p>
            <a:r>
              <a:rPr lang="en-GB" dirty="0" smtClean="0"/>
              <a:t>Even before the Second World War the impoverished working class of Britain lacked adequate housing.</a:t>
            </a:r>
          </a:p>
          <a:p>
            <a:r>
              <a:rPr lang="en-GB" dirty="0" smtClean="0"/>
              <a:t>More specifically entire families lacked sanitation, hot and cold running water, light, space and heat.</a:t>
            </a:r>
          </a:p>
          <a:p>
            <a:r>
              <a:rPr lang="en-GB" dirty="0" smtClean="0"/>
              <a:t>The enemy bombing campaigns of the war only made a bad situation worse.</a:t>
            </a:r>
          </a:p>
          <a:p>
            <a:endParaRPr lang="en-GB" dirty="0" smtClean="0"/>
          </a:p>
          <a:p>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44624"/>
            <a:ext cx="5184000" cy="6710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smtClean="0"/>
              <a:t>The chosen architectural solution to Britain’s housing shortage was the rapid assembly of brutalist style apartment buildings.</a:t>
            </a:r>
          </a:p>
          <a:p>
            <a:r>
              <a:rPr lang="en-GB" dirty="0" smtClean="0"/>
              <a:t>Such apartment blocks can be built very rapidly indeed because the steel reinforced concrete panels that they are made from can be mass-produced in factories and simply lifted and slotted into place using powerful cranes.</a:t>
            </a:r>
          </a:p>
          <a:p>
            <a:r>
              <a:rPr lang="en-GB" dirty="0" smtClean="0"/>
              <a:t>During the war Britain developed a massive steel and concrete production capacity to suit its war needs.</a:t>
            </a:r>
          </a:p>
          <a:p>
            <a:r>
              <a:rPr lang="en-GB" dirty="0" smtClean="0"/>
              <a:t>Immediately after the war this production capacity was used to produce steel reinforced concrete on a massive scale as it was no longer required to fight against the Germans.</a:t>
            </a:r>
          </a:p>
          <a:p>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496000" cy="6421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On the supply side it wasn’t just the abundance of suitable materials that was important.</a:t>
            </a:r>
          </a:p>
          <a:p>
            <a:r>
              <a:rPr lang="en-GB" dirty="0" smtClean="0"/>
              <a:t>Certain technological innovations favoured the construction of concrete apartment blocks.</a:t>
            </a:r>
          </a:p>
          <a:p>
            <a:r>
              <a:rPr lang="en-GB" dirty="0" smtClean="0"/>
              <a:t>Glass production became incredibly cheap in the 1950s so for the first time relatively poor people could have access to the light and space that they craved.</a:t>
            </a:r>
          </a:p>
          <a:p>
            <a:r>
              <a:rPr lang="en-GB" dirty="0" smtClean="0"/>
              <a:t>Both glass and concrete production are extremely energy intensive processes but that simply wasn’t a problem since Britain had developed a huge wartime energy production capacity.</a:t>
            </a:r>
          </a:p>
          <a:p>
            <a:r>
              <a:rPr lang="en-GB" dirty="0" smtClean="0"/>
              <a:t>The invention of the lift favoured the construction of reinforced concrete tower blocks with many floors surrounded by wide open areas, these buildings have developed an infamous reputation in Britain since they were assembled.</a:t>
            </a:r>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116632"/>
            <a:ext cx="8496000" cy="6596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Another piece of the brutalist puzzle is easily overlooked but it was vital to the success of Britain’s post war building plans.</a:t>
            </a:r>
          </a:p>
          <a:p>
            <a:r>
              <a:rPr lang="en-GB" dirty="0" smtClean="0"/>
              <a:t>From the dawn of civilisation people have used locally available materials such as wood and stone to make walls and straw and reeds to make roofs.</a:t>
            </a:r>
          </a:p>
          <a:p>
            <a:r>
              <a:rPr lang="en-GB" dirty="0" smtClean="0"/>
              <a:t>Even bricks tended to be sourced from small local factories.</a:t>
            </a:r>
          </a:p>
          <a:p>
            <a:r>
              <a:rPr lang="en-GB" dirty="0" smtClean="0"/>
              <a:t>The introduction of a nationwide rail network in the nineteenth century made it possible to mass produce building components in large factories and distribute them efficiently to almost any part of the country.</a:t>
            </a:r>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84784"/>
            <a:ext cx="8496000" cy="3804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So what went wrong?</a:t>
            </a:r>
          </a:p>
          <a:p>
            <a:r>
              <a:rPr lang="en-GB" dirty="0" smtClean="0"/>
              <a:t>On the surface all seemed well.</a:t>
            </a:r>
          </a:p>
          <a:p>
            <a:r>
              <a:rPr lang="en-GB" dirty="0" smtClean="0"/>
              <a:t>For the first time in their lives the working poor had access to private bathrooms and spacious kitchens in well lit and well heated apartments.</a:t>
            </a:r>
          </a:p>
          <a:p>
            <a:r>
              <a:rPr lang="en-GB" dirty="0" smtClean="0"/>
              <a:t>However, problems soon emerged.</a:t>
            </a:r>
          </a:p>
          <a:p>
            <a:r>
              <a:rPr lang="en-GB" dirty="0" smtClean="0"/>
              <a:t>The new brutalists apartments were poorly designed, badly constructed and often neglected.</a:t>
            </a:r>
          </a:p>
          <a:p>
            <a:r>
              <a:rPr lang="en-GB" dirty="0" smtClean="0"/>
              <a:t>They were poorly insulated so they tended to be cold, damp and also very noisy for those families unlucky enough to have antisocial neighbours.</a:t>
            </a:r>
          </a:p>
          <a:p>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15464"/>
            <a:ext cx="8496000" cy="5649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smtClean="0"/>
              <a:t>Tower blocks in particular induced a sense of isolation, if not actual danger.</a:t>
            </a:r>
          </a:p>
          <a:p>
            <a:r>
              <a:rPr lang="en-GB" dirty="0" smtClean="0"/>
              <a:t>Older residents in particular feared being attacked in poorly lit stairwells as lifts often broke down due to a lack of maintenance and frequent vandalism.</a:t>
            </a:r>
          </a:p>
          <a:p>
            <a:r>
              <a:rPr lang="en-GB" dirty="0" smtClean="0"/>
              <a:t>The parents of young children longed for back gardens so that they could supervise their young children from the comfort of their kitchens.</a:t>
            </a:r>
          </a:p>
          <a:p>
            <a:r>
              <a:rPr lang="en-GB" dirty="0" smtClean="0"/>
              <a:t>Is it any wonder that such living arrangements soon fell out of fashion?</a:t>
            </a:r>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16632"/>
            <a:ext cx="8496000" cy="6596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92500" lnSpcReduction="10000"/>
          </a:bodyPr>
          <a:lstStyle/>
          <a:p>
            <a:r>
              <a:rPr lang="hu-HU" dirty="0"/>
              <a:t>Ernő </a:t>
            </a:r>
            <a:r>
              <a:rPr lang="hu-HU" dirty="0" smtClean="0"/>
              <a:t>Goldfinger</a:t>
            </a:r>
            <a:r>
              <a:rPr lang="en-GB" dirty="0" smtClean="0"/>
              <a:t> was a Hungarian architect who moved to Britain in the 1930s.</a:t>
            </a:r>
          </a:p>
          <a:p>
            <a:r>
              <a:rPr lang="en-GB" dirty="0" smtClean="0"/>
              <a:t>Ian Fleming, the James Bond author, so despised him that he named a villain after him.</a:t>
            </a:r>
          </a:p>
          <a:p>
            <a:r>
              <a:rPr lang="en-GB" dirty="0" smtClean="0"/>
              <a:t>He was infamously humourless and prone to becoming enraged, he even fired assistants if they appeared to be humorous.</a:t>
            </a:r>
          </a:p>
          <a:p>
            <a:r>
              <a:rPr lang="en-GB" dirty="0" smtClean="0"/>
              <a:t>Whatever his personal shortcomings his tower blocks were actually quite well designed by British standards.</a:t>
            </a:r>
          </a:p>
          <a:p>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0" y="222250"/>
            <a:ext cx="4762500" cy="641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84566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lnSpcReduction="10000"/>
          </a:bodyPr>
          <a:lstStyle/>
          <a:p>
            <a:r>
              <a:rPr lang="en-GB" dirty="0" smtClean="0"/>
              <a:t>His crowning glory was a building called </a:t>
            </a:r>
            <a:r>
              <a:rPr lang="en-GB" i="1" dirty="0" err="1" smtClean="0"/>
              <a:t>Trellick</a:t>
            </a:r>
            <a:r>
              <a:rPr lang="en-GB" i="1" dirty="0" smtClean="0"/>
              <a:t> Tower</a:t>
            </a:r>
            <a:r>
              <a:rPr lang="en-GB" dirty="0" smtClean="0"/>
              <a:t>.</a:t>
            </a:r>
          </a:p>
          <a:p>
            <a:r>
              <a:rPr lang="en-GB" dirty="0" smtClean="0"/>
              <a:t>It’s currently a grade 2 listed building and situated in a highly prized location in London but in the late 1970s it was nicknamed the Tower of Terror.</a:t>
            </a:r>
          </a:p>
          <a:p>
            <a:r>
              <a:rPr lang="en-GB" dirty="0" smtClean="0"/>
              <a:t>Despite its clever design for ease of living the building was </a:t>
            </a:r>
            <a:r>
              <a:rPr lang="en-GB" smtClean="0"/>
              <a:t>woefully managed </a:t>
            </a:r>
            <a:r>
              <a:rPr lang="en-GB" dirty="0" smtClean="0"/>
              <a:t>by the local authorities.</a:t>
            </a:r>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472" y="511661"/>
            <a:ext cx="8496000" cy="5653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70000" lnSpcReduction="20000"/>
          </a:bodyPr>
          <a:lstStyle/>
          <a:p>
            <a:r>
              <a:rPr lang="en-GB" dirty="0" smtClean="0"/>
              <a:t>The building consists of two blocks, one block contains all of the noisy elements of the building including the lift shafts and the boiler room with its immense hot water tank.</a:t>
            </a:r>
          </a:p>
          <a:p>
            <a:r>
              <a:rPr lang="en-GB" dirty="0" smtClean="0"/>
              <a:t>The residents came from relatively low income backgrounds and should have appreciated the heat, light, space, hot water and silence.</a:t>
            </a:r>
          </a:p>
          <a:p>
            <a:r>
              <a:rPr lang="en-GB" dirty="0" smtClean="0"/>
              <a:t>However, in practice the building lacked a concierge and security facilities so its reputation was tarnished by violent crime and poor maintenance. </a:t>
            </a:r>
          </a:p>
          <a:p>
            <a:r>
              <a:rPr lang="en-GB" dirty="0" smtClean="0"/>
              <a:t>One elderly resident even collapsed and died after walking down numerous flights of stairs after the lifts ceased to function. </a:t>
            </a:r>
          </a:p>
          <a:p>
            <a:r>
              <a:rPr lang="en-GB" dirty="0" smtClean="0"/>
              <a:t>It seemed that the building was cursed as an unfortunate base jumper died after he jumped from the roof and his parachute failed to open.</a:t>
            </a:r>
          </a:p>
          <a:p>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116632"/>
            <a:ext cx="5328000" cy="665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lstStyle/>
          <a:p>
            <a:r>
              <a:rPr lang="en-GB" dirty="0" smtClean="0"/>
              <a:t>However, the situation gradually improved with the introduction of a concierge and new security arrangements.</a:t>
            </a:r>
          </a:p>
          <a:p>
            <a:r>
              <a:rPr lang="en-GB" dirty="0" smtClean="0"/>
              <a:t>It helped that the local area became gentrified which automatically increased the demand for any apartments nearby.</a:t>
            </a:r>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19028"/>
            <a:ext cx="8496000" cy="4370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Brutally Honest</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smtClean="0"/>
              <a:t>It could be argued that the brutalist style was a necessity in Britain and in other areas of Europe suffering from the effects of a post war housing shortage.</a:t>
            </a:r>
          </a:p>
          <a:p>
            <a:r>
              <a:rPr lang="en-GB" dirty="0" smtClean="0"/>
              <a:t>However, the style also became fashionable in the US for a short period of time despite the relative wealth of that nation.</a:t>
            </a:r>
          </a:p>
          <a:p>
            <a:r>
              <a:rPr lang="en-GB" dirty="0" smtClean="0"/>
              <a:t>Architects are followers of fashion and the brutalist style became fashionable because of its lack of ornamentation and its anarchic lack of rules.</a:t>
            </a:r>
          </a:p>
          <a:p>
            <a:r>
              <a:rPr lang="en-GB" dirty="0" smtClean="0"/>
              <a:t>Ornamentation was associated with the old world and architects dream of making a brave new world.</a:t>
            </a:r>
            <a:endParaRPr lang="en-GB" dirty="0"/>
          </a:p>
        </p:txBody>
      </p:sp>
    </p:spTree>
    <p:extLst>
      <p:ext uri="{BB962C8B-B14F-4D97-AF65-F5344CB8AC3E}">
        <p14:creationId xmlns:p14="http://schemas.microsoft.com/office/powerpoint/2010/main" val="187929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Where would you like to study?</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2420888"/>
            <a:ext cx="3600000" cy="22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511545"/>
            <a:ext cx="2916000" cy="4367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95505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The Bank of London (Buenos Aires)</a:t>
            </a:r>
            <a:endParaRPr lang="en-GB" dirty="0"/>
          </a:p>
        </p:txBody>
      </p:sp>
      <p:pic>
        <p:nvPicPr>
          <p:cNvPr id="1433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844200" y="1346740"/>
            <a:ext cx="3456000" cy="5178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92993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Geisel Library (California)</a:t>
            </a:r>
            <a:endParaRPr lang="en-GB" dirty="0"/>
          </a:p>
        </p:txBody>
      </p:sp>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152603"/>
            <a:ext cx="8496000" cy="5588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92993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en-GB" dirty="0" smtClean="0"/>
              <a:t>Cathedral of Saint Mary of the Assumption (San Francisco)</a:t>
            </a:r>
            <a:endParaRPr lang="en-GB" dirty="0"/>
          </a:p>
        </p:txBody>
      </p:sp>
      <p:pic>
        <p:nvPicPr>
          <p:cNvPr id="1638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844200" y="1557367"/>
            <a:ext cx="3456000" cy="5184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92993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Boston City Hall</a:t>
            </a:r>
            <a:endParaRPr lang="en-GB" dirty="0"/>
          </a:p>
        </p:txBody>
      </p:sp>
      <p:pic>
        <p:nvPicPr>
          <p:cNvPr id="1741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195736" y="1301079"/>
            <a:ext cx="4752000" cy="5368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92993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smtClean="0"/>
              <a:t>The Met Breuer (New York City)</a:t>
            </a:r>
            <a:endParaRPr lang="en-GB" dirty="0"/>
          </a:p>
        </p:txBody>
      </p:sp>
      <p:pic>
        <p:nvPicPr>
          <p:cNvPr id="1843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03648" y="1484785"/>
            <a:ext cx="6336000" cy="4950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92993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332656"/>
            <a:ext cx="6336000" cy="63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952230"/>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1599</TotalTime>
  <Words>1080</Words>
  <Application>Microsoft Office PowerPoint</Application>
  <PresentationFormat>Pokaz na ekranie (4:3)</PresentationFormat>
  <Paragraphs>70</Paragraphs>
  <Slides>34</Slides>
  <Notes>0</Notes>
  <HiddenSlides>0</HiddenSlides>
  <MMClips>0</MMClips>
  <ScaleCrop>false</ScaleCrop>
  <HeadingPairs>
    <vt:vector size="4" baseType="variant">
      <vt:variant>
        <vt:lpstr>Motyw</vt:lpstr>
      </vt:variant>
      <vt:variant>
        <vt:i4>1</vt:i4>
      </vt:variant>
      <vt:variant>
        <vt:lpstr>Tytuły slajdów</vt:lpstr>
      </vt:variant>
      <vt:variant>
        <vt:i4>34</vt:i4>
      </vt:variant>
    </vt:vector>
  </HeadingPairs>
  <TitlesOfParts>
    <vt:vector size="35" baseType="lpstr">
      <vt:lpstr>Motyw pakietu Office</vt:lpstr>
      <vt:lpstr>Brutally Honest</vt:lpstr>
      <vt:lpstr>Prezentacja programu PowerPoint</vt:lpstr>
      <vt:lpstr>Prezentacja programu PowerPoint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Prezentacja programu PowerPoint</vt:lpstr>
      <vt:lpstr>Brutally Honest</vt:lpstr>
      <vt:lpstr>Where would you like to study?</vt:lpstr>
      <vt:lpstr>The Bank of London (Buenos Aires)</vt:lpstr>
      <vt:lpstr>Geisel Library (California)</vt:lpstr>
      <vt:lpstr>Cathedral of Saint Mary of the Assumption (San Francisco)</vt:lpstr>
      <vt:lpstr>Boston City Hall</vt:lpstr>
      <vt:lpstr>The Met Breuer (New York City)</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Brutally Honest</dc:title>
  <dc:creator>Jo</dc:creator>
  <cp:lastModifiedBy>Jo</cp:lastModifiedBy>
  <cp:revision>26</cp:revision>
  <dcterms:created xsi:type="dcterms:W3CDTF">2026-01-21T08:41:01Z</dcterms:created>
  <dcterms:modified xsi:type="dcterms:W3CDTF">2026-01-29T15:35:04Z</dcterms:modified>
</cp:coreProperties>
</file>