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99" r:id="rId16"/>
    <p:sldId id="270" r:id="rId17"/>
    <p:sldId id="271" r:id="rId18"/>
    <p:sldId id="272" r:id="rId19"/>
    <p:sldId id="273" r:id="rId20"/>
    <p:sldId id="300" r:id="rId21"/>
    <p:sldId id="301" r:id="rId22"/>
    <p:sldId id="274" r:id="rId23"/>
    <p:sldId id="275" r:id="rId24"/>
    <p:sldId id="276" r:id="rId25"/>
    <p:sldId id="277" r:id="rId26"/>
    <p:sldId id="302"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114A7417-95A5-4FFA-89A3-282175F73B54}" type="datetimeFigureOut">
              <a:rPr lang="en-GB" smtClean="0"/>
              <a:t>04/09/2024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3731521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114A7417-95A5-4FFA-89A3-282175F73B54}" type="datetimeFigureOut">
              <a:rPr lang="en-GB" smtClean="0"/>
              <a:t>04/09/2024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520335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114A7417-95A5-4FFA-89A3-282175F73B54}" type="datetimeFigureOut">
              <a:rPr lang="en-GB" smtClean="0"/>
              <a:t>04/09/2024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1172232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114A7417-95A5-4FFA-89A3-282175F73B54}" type="datetimeFigureOut">
              <a:rPr lang="en-GB" smtClean="0"/>
              <a:t>04/09/2024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3122122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114A7417-95A5-4FFA-89A3-282175F73B54}" type="datetimeFigureOut">
              <a:rPr lang="en-GB" smtClean="0"/>
              <a:t>04/09/2024</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313979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114A7417-95A5-4FFA-89A3-282175F73B54}" type="datetimeFigureOut">
              <a:rPr lang="en-GB" smtClean="0"/>
              <a:t>04/09/2024</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929867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114A7417-95A5-4FFA-89A3-282175F73B54}" type="datetimeFigureOut">
              <a:rPr lang="en-GB" smtClean="0"/>
              <a:t>04/09/2024</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3172806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114A7417-95A5-4FFA-89A3-282175F73B54}" type="datetimeFigureOut">
              <a:rPr lang="en-GB" smtClean="0"/>
              <a:t>04/09/2024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3467037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114A7417-95A5-4FFA-89A3-282175F73B54}" type="datetimeFigureOut">
              <a:rPr lang="en-GB" smtClean="0"/>
              <a:t>04/09/2024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96032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114A7417-95A5-4FFA-89A3-282175F73B54}" type="datetimeFigureOut">
              <a:rPr lang="en-GB" smtClean="0"/>
              <a:t>04/09/2024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97969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114A7417-95A5-4FFA-89A3-282175F73B54}" type="datetimeFigureOut">
              <a:rPr lang="en-GB" smtClean="0"/>
              <a:t>04/09/2024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FCEF8289-12FE-435B-8296-1AB614B9B841}" type="slidenum">
              <a:rPr lang="en-GB" smtClean="0"/>
              <a:t>‹#›</a:t>
            </a:fld>
            <a:endParaRPr lang="en-GB"/>
          </a:p>
        </p:txBody>
      </p:sp>
    </p:spTree>
    <p:extLst>
      <p:ext uri="{BB962C8B-B14F-4D97-AF65-F5344CB8AC3E}">
        <p14:creationId xmlns:p14="http://schemas.microsoft.com/office/powerpoint/2010/main" val="1038429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4A7417-95A5-4FFA-89A3-282175F73B54}" type="datetimeFigureOut">
              <a:rPr lang="en-GB" smtClean="0"/>
              <a:t>04/09/2024</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EF8289-12FE-435B-8296-1AB614B9B841}" type="slidenum">
              <a:rPr lang="en-GB" smtClean="0"/>
              <a:t>‹#›</a:t>
            </a:fld>
            <a:endParaRPr lang="en-GB"/>
          </a:p>
        </p:txBody>
      </p:sp>
    </p:spTree>
    <p:extLst>
      <p:ext uri="{BB962C8B-B14F-4D97-AF65-F5344CB8AC3E}">
        <p14:creationId xmlns:p14="http://schemas.microsoft.com/office/powerpoint/2010/main" val="1851511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Virtual Reality</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131204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24741"/>
            <a:ext cx="8496000" cy="4471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0252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early days of movie making were shaped by happy accidents.</a:t>
            </a:r>
          </a:p>
          <a:p>
            <a:r>
              <a:rPr lang="en-GB" dirty="0" smtClean="0"/>
              <a:t>The pioneers who created movies were self-taught men and women who dared to dream.</a:t>
            </a:r>
          </a:p>
          <a:p>
            <a:r>
              <a:rPr lang="en-GB" dirty="0" smtClean="0"/>
              <a:t>They turned their dreams into a sort of virtual reality which had a huge influence over popular culture.</a:t>
            </a:r>
          </a:p>
          <a:p>
            <a:r>
              <a:rPr lang="en-GB" dirty="0" smtClean="0"/>
              <a:t>The virtual reality of the movie world shaped our daily reality in more ways than one.</a:t>
            </a:r>
            <a:endParaRPr lang="en-GB" dirty="0"/>
          </a:p>
        </p:txBody>
      </p:sp>
    </p:spTree>
    <p:extLst>
      <p:ext uri="{BB962C8B-B14F-4D97-AF65-F5344CB8AC3E}">
        <p14:creationId xmlns:p14="http://schemas.microsoft.com/office/powerpoint/2010/main" val="3316641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456" y="180098"/>
            <a:ext cx="8208000" cy="6561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At first audiences were so impressed by the technology of moving pictures that they would watch anything!</a:t>
            </a:r>
          </a:p>
          <a:p>
            <a:r>
              <a:rPr lang="en-GB" dirty="0" smtClean="0"/>
              <a:t>Thomas Edison planned to take advantage of this fact by mass producing short movies.</a:t>
            </a:r>
          </a:p>
          <a:p>
            <a:r>
              <a:rPr lang="en-GB" dirty="0" smtClean="0"/>
              <a:t>His movies have largely been forgotten because they were merely variations on a theme for the most part.</a:t>
            </a:r>
          </a:p>
          <a:p>
            <a:r>
              <a:rPr lang="en-GB" dirty="0" smtClean="0"/>
              <a:t>He also attempted to monopolize the movie industry.</a:t>
            </a:r>
          </a:p>
          <a:p>
            <a:r>
              <a:rPr lang="en-GB" dirty="0" smtClean="0"/>
              <a:t>Luckily he never succeeded, artists like Georges </a:t>
            </a:r>
            <a:r>
              <a:rPr lang="en-GB" dirty="0" err="1" smtClean="0"/>
              <a:t>Melies</a:t>
            </a:r>
            <a:r>
              <a:rPr lang="en-GB" dirty="0" smtClean="0"/>
              <a:t> inspired other artists to produce memorable movies.</a:t>
            </a:r>
          </a:p>
          <a:p>
            <a:r>
              <a:rPr lang="en-GB" dirty="0" smtClean="0"/>
              <a:t>In some cases these artists and their work are still remembered to this day.</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431800"/>
            <a:ext cx="6858000" cy="600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Movies have their own language which may be interpreted by the viewer in many ways.</a:t>
            </a:r>
          </a:p>
          <a:p>
            <a:r>
              <a:rPr lang="en-GB" dirty="0" smtClean="0"/>
              <a:t>Even silent movies have a language!</a:t>
            </a:r>
          </a:p>
          <a:p>
            <a:r>
              <a:rPr lang="en-GB" dirty="0" smtClean="0"/>
              <a:t>Edwin S Porter established the rules of this new language.</a:t>
            </a:r>
          </a:p>
          <a:p>
            <a:r>
              <a:rPr lang="en-GB" dirty="0" smtClean="0"/>
              <a:t>In a similar way the first musicians had to develop the language of music.</a:t>
            </a:r>
          </a:p>
          <a:p>
            <a:r>
              <a:rPr lang="en-GB" dirty="0" smtClean="0"/>
              <a:t>“Silent movies” were designed to be projected with music playing in the background to add to the cinematic experience.</a:t>
            </a:r>
          </a:p>
          <a:p>
            <a:r>
              <a:rPr lang="en-GB" dirty="0" smtClean="0"/>
              <a:t>While Georges </a:t>
            </a:r>
            <a:r>
              <a:rPr lang="en-GB" dirty="0" err="1" smtClean="0"/>
              <a:t>Melies</a:t>
            </a:r>
            <a:r>
              <a:rPr lang="en-GB" dirty="0" smtClean="0"/>
              <a:t> concentrated on creating illusions, Edwin created stories. </a:t>
            </a:r>
          </a:p>
          <a:p>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36712"/>
            <a:ext cx="8496000" cy="5139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Edwin started his career as a touring projectionist. </a:t>
            </a:r>
          </a:p>
          <a:p>
            <a:r>
              <a:rPr lang="en-GB" dirty="0" smtClean="0"/>
              <a:t>Touring projectionists typically travelled to small towns, these towns were too small to have a permanent cinema.</a:t>
            </a:r>
          </a:p>
          <a:p>
            <a:r>
              <a:rPr lang="en-GB" dirty="0" smtClean="0"/>
              <a:t>People didn’t travel so often at that time, ordinary Americans were quite content to watch short silent movies showing street scenes from Paris or London.</a:t>
            </a:r>
          </a:p>
          <a:p>
            <a:r>
              <a:rPr lang="en-GB" dirty="0" smtClean="0"/>
              <a:t>As a projectionist Edwin made many editorial decisions, he had to decide which movies to show people and in what order to screen them.</a:t>
            </a:r>
          </a:p>
          <a:p>
            <a:r>
              <a:rPr lang="en-GB" dirty="0" smtClean="0"/>
              <a:t>He also had to decide which music to play as he screened his movies.</a:t>
            </a:r>
          </a:p>
          <a:p>
            <a:r>
              <a:rPr lang="en-GB" dirty="0" smtClean="0"/>
              <a:t>In the course of his work, he observed how his audience responded to the movies they paid to see.</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92708"/>
            <a:ext cx="8496000" cy="5644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Edwin wasn’t content to just decide what to screen.</a:t>
            </a:r>
          </a:p>
          <a:p>
            <a:r>
              <a:rPr lang="en-GB" dirty="0" smtClean="0"/>
              <a:t>He began to cut and edit other people’s movies and eventually he shot many movies of his own.</a:t>
            </a:r>
          </a:p>
          <a:p>
            <a:r>
              <a:rPr lang="en-GB" dirty="0" smtClean="0"/>
              <a:t>These days we take advanced editing techniques for granted because we have seen them so many times. </a:t>
            </a:r>
          </a:p>
          <a:p>
            <a:r>
              <a:rPr lang="en-GB" dirty="0" smtClean="0"/>
              <a:t>In the distant past it was Edwin S Porter who transcended the limitations of linear time in an even more bold way than Georges </a:t>
            </a:r>
            <a:r>
              <a:rPr lang="en-GB" dirty="0" err="1" smtClean="0"/>
              <a:t>Melier</a:t>
            </a:r>
            <a:r>
              <a:rPr lang="en-GB" dirty="0" smtClean="0"/>
              <a:t>.</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02056"/>
            <a:ext cx="8496000" cy="453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92500"/>
          </a:bodyPr>
          <a:lstStyle/>
          <a:p>
            <a:r>
              <a:rPr lang="en-GB" dirty="0" smtClean="0"/>
              <a:t>Georges </a:t>
            </a:r>
            <a:r>
              <a:rPr lang="en-GB" dirty="0" err="1" smtClean="0"/>
              <a:t>Melier</a:t>
            </a:r>
            <a:r>
              <a:rPr lang="en-GB" dirty="0" smtClean="0"/>
              <a:t> had stopped his movie camera and restarted it in order to make costumes, sets and even actors appear and disappear.</a:t>
            </a:r>
          </a:p>
          <a:p>
            <a:r>
              <a:rPr lang="en-GB" dirty="0" smtClean="0"/>
              <a:t>Instead of magically stopping time Edwin created two separate timelines by filming two different scenes and “cross cutting” between them. </a:t>
            </a:r>
          </a:p>
          <a:p>
            <a:r>
              <a:rPr lang="en-GB" dirty="0" smtClean="0"/>
              <a:t>This technique has been used in countless movies to create a sense of tension during a dramatic moment in a movie.</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253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Edwin’s first attempt at cross cutting was rather humble but effective.</a:t>
            </a:r>
          </a:p>
          <a:p>
            <a:r>
              <a:rPr lang="en-GB" dirty="0" smtClean="0"/>
              <a:t>He filmed a woman being rescued from a burning building from two different points of view.</a:t>
            </a:r>
          </a:p>
          <a:p>
            <a:r>
              <a:rPr lang="en-GB" dirty="0" smtClean="0"/>
              <a:t>From one point of view, the woman is carried out of her bedroom, the camera was positioned inside the bedroom.</a:t>
            </a:r>
          </a:p>
          <a:p>
            <a:r>
              <a:rPr lang="en-GB" dirty="0" smtClean="0"/>
              <a:t>From another point of view she was filmed being lifted on to the shoulder of a strong, handsome fireman and carried down a ladder.</a:t>
            </a:r>
          </a:p>
          <a:p>
            <a:r>
              <a:rPr lang="en-GB" dirty="0" smtClean="0"/>
              <a:t>This time the camera was positioned in the street.</a:t>
            </a:r>
          </a:p>
          <a:p>
            <a:r>
              <a:rPr lang="en-GB" dirty="0" smtClean="0"/>
              <a:t>By cross cutting between the two vantage points Edwin was able to create a sense of tension in the audience.</a:t>
            </a:r>
          </a:p>
          <a:p>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70316"/>
            <a:ext cx="8496000" cy="5422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Edwin also experimented with different camera angles.</a:t>
            </a:r>
          </a:p>
          <a:p>
            <a:r>
              <a:rPr lang="en-GB" dirty="0" smtClean="0"/>
              <a:t>He tilted the camera back so he could track the fireman as he carried the lady down the ladder.</a:t>
            </a:r>
          </a:p>
          <a:p>
            <a:r>
              <a:rPr lang="en-GB" dirty="0" smtClean="0"/>
              <a:t>Zooming in and following the action with a movie camera creates a sense of tension and also makes the audience feel more involved with the drama unfolding in front of them.</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44624"/>
            <a:ext cx="8496000" cy="679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20688"/>
            <a:ext cx="8496000" cy="56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856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4896000" cy="32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645024"/>
            <a:ext cx="4788000" cy="2697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1841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Edwin specialized in close-ups.</a:t>
            </a:r>
          </a:p>
          <a:p>
            <a:r>
              <a:rPr lang="en-GB" dirty="0" smtClean="0"/>
              <a:t>In one of his movies an armed thief fills the whole frame and fires directly at the viewer.</a:t>
            </a:r>
          </a:p>
          <a:p>
            <a:r>
              <a:rPr lang="en-GB" dirty="0" smtClean="0"/>
              <a:t>This shot was so effective that it was used years later in a Martin Scorsese gangster movie called </a:t>
            </a:r>
            <a:r>
              <a:rPr lang="en-GB" i="1" dirty="0" err="1" smtClean="0"/>
              <a:t>Goodfellas</a:t>
            </a:r>
            <a:r>
              <a:rPr lang="en-GB" dirty="0" smtClean="0"/>
              <a:t> (1990).</a:t>
            </a:r>
          </a:p>
          <a:p>
            <a:r>
              <a:rPr lang="en-GB" dirty="0" smtClean="0"/>
              <a:t>The editing technique of cross cutting was used to great effect at the end of a famous Francis Ford Coppola movie called </a:t>
            </a:r>
            <a:r>
              <a:rPr lang="en-GB" i="1" dirty="0" smtClean="0"/>
              <a:t>The</a:t>
            </a:r>
            <a:r>
              <a:rPr lang="en-GB" dirty="0" smtClean="0"/>
              <a:t> </a:t>
            </a:r>
            <a:r>
              <a:rPr lang="en-GB" i="1" dirty="0" smtClean="0"/>
              <a:t>Godfather</a:t>
            </a:r>
            <a:r>
              <a:rPr lang="en-GB" dirty="0" smtClean="0"/>
              <a:t> (1972) when Michael Corleone is shown attending his godson’s baptism as his henchmen murder his enemies.</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836712"/>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As movies became more popular and cinemas were built around the world, some of the movie revenue from the viewing public made its way back to movie making studios.</a:t>
            </a:r>
          </a:p>
          <a:p>
            <a:r>
              <a:rPr lang="en-GB" dirty="0" smtClean="0"/>
              <a:t>As a result, these studios could afford to make longer movies called feature films.</a:t>
            </a:r>
          </a:p>
          <a:p>
            <a:r>
              <a:rPr lang="en-GB" dirty="0" smtClean="0"/>
              <a:t>The definition of a feature film varies but regardless of its runtime, this film was always the main film screened at a time when short news films and entertainment films were often screened before the feature film.</a:t>
            </a:r>
          </a:p>
          <a:p>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704"/>
            <a:ext cx="8496000" cy="5282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98488"/>
            <a:ext cx="8496000" cy="561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6390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lstStyle/>
          <a:p>
            <a:r>
              <a:rPr lang="en-GB" dirty="0" smtClean="0"/>
              <a:t>One of the pioneers of the feature film was D.W Griffith. </a:t>
            </a:r>
          </a:p>
          <a:p>
            <a:r>
              <a:rPr lang="en-GB" dirty="0" smtClean="0"/>
              <a:t>He built on the work of Edwin S Porter.</a:t>
            </a:r>
          </a:p>
          <a:p>
            <a:r>
              <a:rPr lang="en-GB" dirty="0" smtClean="0"/>
              <a:t>Griffith used close-ups to emphasize the expressions of his actors.</a:t>
            </a:r>
          </a:p>
          <a:p>
            <a:r>
              <a:rPr lang="en-GB" dirty="0" smtClean="0"/>
              <a:t>When a camera lingers on the face of an actor the audience is more inclined to sympathise with their plight or share in their joy.</a:t>
            </a:r>
          </a:p>
          <a:p>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60648"/>
            <a:ext cx="8496000" cy="636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55000" lnSpcReduction="20000"/>
          </a:bodyPr>
          <a:lstStyle/>
          <a:p>
            <a:r>
              <a:rPr lang="en-GB" dirty="0" smtClean="0"/>
              <a:t>Griffith also made extensive use of the close-up filming technique to let the audience know that a certain object was significant to the plot of the movie.</a:t>
            </a:r>
          </a:p>
          <a:p>
            <a:r>
              <a:rPr lang="en-GB" dirty="0" smtClean="0"/>
              <a:t>Griffith developed the concept of the flashback in order to add depth to his characters.</a:t>
            </a:r>
          </a:p>
          <a:p>
            <a:r>
              <a:rPr lang="en-GB" dirty="0" smtClean="0"/>
              <a:t>Flashbacks are an excellent tool in biographies.</a:t>
            </a:r>
          </a:p>
          <a:p>
            <a:r>
              <a:rPr lang="en-GB" dirty="0" smtClean="0"/>
              <a:t>In </a:t>
            </a:r>
            <a:r>
              <a:rPr lang="en-GB" i="1" dirty="0" smtClean="0"/>
              <a:t>The Iron Lady (2011) </a:t>
            </a:r>
            <a:r>
              <a:rPr lang="en-GB" dirty="0" smtClean="0"/>
              <a:t>an elderly former Prime Minister called Margaret Thatcher recalls key moments in her long and turbulent political career as dementia begins to affect her short term memory.</a:t>
            </a:r>
          </a:p>
          <a:p>
            <a:r>
              <a:rPr lang="en-GB" dirty="0" smtClean="0"/>
              <a:t>In </a:t>
            </a:r>
            <a:r>
              <a:rPr lang="en-GB" i="1" dirty="0" smtClean="0"/>
              <a:t>Nixon (1995)</a:t>
            </a:r>
            <a:r>
              <a:rPr lang="en-GB" dirty="0" smtClean="0"/>
              <a:t>, a disgraced Richard Nixon broods in the White House in the last days of his controversial presidency and through the application of flashbacks the audience shares his memories and regrets.</a:t>
            </a:r>
          </a:p>
          <a:p>
            <a:r>
              <a:rPr lang="en-GB" dirty="0" smtClean="0"/>
              <a:t>Unfortunately Griffith was a rabid racist and propagandist who used his talent to promote violence against vulnerable minorities.</a:t>
            </a:r>
          </a:p>
          <a:p>
            <a:r>
              <a:rPr lang="en-GB" dirty="0" smtClean="0"/>
              <a:t>Most people would agree that such movies should not be in the public domain but the question remains: </a:t>
            </a:r>
          </a:p>
          <a:p>
            <a:r>
              <a:rPr lang="en-GB" dirty="0" smtClean="0"/>
              <a:t>What should be censored and how should this censorship be applied?</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4368" y="81368"/>
            <a:ext cx="6696000" cy="66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It is important to realize that the silent movie era had a truly global impact.</a:t>
            </a:r>
          </a:p>
          <a:p>
            <a:r>
              <a:rPr lang="en-GB" dirty="0" smtClean="0"/>
              <a:t>The stars of the era such as Charlie Chaplin were even recognized on remote islands that had very little contact with the outside world.</a:t>
            </a:r>
          </a:p>
          <a:p>
            <a:r>
              <a:rPr lang="en-GB" dirty="0" smtClean="0"/>
              <a:t>France and the US led the world in movie production and distribution but other countries also had an influence on the evolution of the art form.</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28840"/>
            <a:ext cx="8496000" cy="446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The German movie industry was rather conservative before the First World War.</a:t>
            </a:r>
          </a:p>
          <a:p>
            <a:r>
              <a:rPr lang="en-GB" dirty="0" smtClean="0"/>
              <a:t>During the war, the German military government nationalized the entire industry in a foretaste of Nazi propaganda policies.</a:t>
            </a:r>
          </a:p>
          <a:p>
            <a:r>
              <a:rPr lang="en-GB" dirty="0" smtClean="0"/>
              <a:t>The German government quite rightly understood the propagandizing potential of cinema as it plays on the emotions and bypasses the realms of rational thought. </a:t>
            </a:r>
          </a:p>
          <a:p>
            <a:r>
              <a:rPr lang="en-GB" dirty="0" smtClean="0"/>
              <a:t>The world of the movies represents a sort of virtual reality which can bring out the best or the worst in any given audience. </a:t>
            </a:r>
          </a:p>
          <a:p>
            <a:r>
              <a:rPr lang="en-GB" dirty="0" smtClean="0"/>
              <a:t>It is important to remember that movies were the only visual medium available to the masses in the early days of cinema.</a:t>
            </a:r>
          </a:p>
          <a:p>
            <a:r>
              <a:rPr lang="en-GB" dirty="0" smtClean="0"/>
              <a:t>Television technology was in its infancy and it was quite expensive to attend the theatre.</a:t>
            </a:r>
          </a:p>
          <a:p>
            <a:r>
              <a:rPr lang="en-GB" dirty="0" smtClean="0"/>
              <a:t>Repeated exposure to propagandizing messages can have a devastating effect on any audience. </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4824"/>
            <a:ext cx="8496000" cy="446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Needless to say, Germany lost the war and the consequences were devastating at both a societal and economic level.</a:t>
            </a:r>
          </a:p>
          <a:p>
            <a:r>
              <a:rPr lang="en-GB" dirty="0" smtClean="0"/>
              <a:t>The German public turned to the cinema to escape from the harsh realities of life.</a:t>
            </a:r>
          </a:p>
          <a:p>
            <a:r>
              <a:rPr lang="en-GB" dirty="0" smtClean="0"/>
              <a:t>This was especially the case during the hyperinflation period of the early twenties and the infamously turbulent period of the early thirties when economic devastation and political extremism destroyed the fragile status quo in Germany and elsewhere. </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24744"/>
            <a:ext cx="8496000" cy="42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German public loved American movies, therefore some German movie studios made similar movies to compete.</a:t>
            </a:r>
          </a:p>
          <a:p>
            <a:r>
              <a:rPr lang="en-GB" dirty="0" smtClean="0"/>
              <a:t>However, several notable German directors developed their own style during the turbulent Weimar years.</a:t>
            </a:r>
          </a:p>
          <a:p>
            <a:r>
              <a:rPr lang="en-GB" dirty="0" smtClean="0"/>
              <a:t>At the time, German movie studios welcomed foreign directors and several German directors travelled to Hollywood to make movies.</a:t>
            </a:r>
          </a:p>
          <a:p>
            <a:endParaRPr lang="en-GB" dirty="0" smtClean="0"/>
          </a:p>
          <a:p>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40879"/>
            <a:ext cx="8496000" cy="6384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As a whole, the movies produced by </a:t>
            </a:r>
            <a:r>
              <a:rPr lang="en-GB" dirty="0"/>
              <a:t>G</a:t>
            </a:r>
            <a:r>
              <a:rPr lang="en-GB" dirty="0" smtClean="0"/>
              <a:t>erman directors were more sombre and thoughtful than the movies produced by their American counterparts.</a:t>
            </a:r>
          </a:p>
          <a:p>
            <a:r>
              <a:rPr lang="en-GB" dirty="0" smtClean="0"/>
              <a:t>Some of them offered a glimpse at a nightmarish world.</a:t>
            </a:r>
          </a:p>
          <a:p>
            <a:r>
              <a:rPr lang="en-GB" dirty="0" smtClean="0"/>
              <a:t>The movies of Fritz Lang were stylish fantastical masterpieces which posed disturbing questions about society and the individual.</a:t>
            </a:r>
          </a:p>
          <a:p>
            <a:r>
              <a:rPr lang="en-GB" i="1" dirty="0" smtClean="0"/>
              <a:t>Metropolis (1927) </a:t>
            </a:r>
            <a:r>
              <a:rPr lang="en-GB" dirty="0" smtClean="0"/>
              <a:t>offers modern audiences a poignant glimpse of what might have been if the Nazis had faded away in the early 1930s.</a:t>
            </a:r>
          </a:p>
          <a:p>
            <a:r>
              <a:rPr lang="en-GB" dirty="0" smtClean="0"/>
              <a:t>By the standards of the time Weimar Germany was a relatively tolerant and vibrant country which sought to cooperate with other nations.</a:t>
            </a:r>
          </a:p>
          <a:p>
            <a:r>
              <a:rPr lang="en-GB" dirty="0" smtClean="0"/>
              <a:t>Ironically, the rise of the Nazis increased the influence of German cinema as many German directors left Nazi Germany.</a:t>
            </a:r>
          </a:p>
          <a:p>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52736"/>
            <a:ext cx="8496000" cy="4523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lstStyle/>
          <a:p>
            <a:r>
              <a:rPr lang="en-GB" dirty="0" smtClean="0"/>
              <a:t>Even more ironically, Joseph Goebbels, the infamous Nazi propaganda minister was a huge fan of Fritz Lang’s work.</a:t>
            </a:r>
          </a:p>
          <a:p>
            <a:r>
              <a:rPr lang="en-GB" dirty="0" smtClean="0"/>
              <a:t>Fritz Lang had Jewish ancestry, when he confessed to this during his interview with Goebbels the propaganda minister replied:</a:t>
            </a:r>
          </a:p>
          <a:p>
            <a:r>
              <a:rPr lang="en-GB" dirty="0" smtClean="0"/>
              <a:t>We decide who is Jewish and who is not.</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52736"/>
            <a:ext cx="8496000" cy="4696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government of the Soviet Union understood the potential of cinema to propagandize Soviet citizens.</a:t>
            </a:r>
          </a:p>
          <a:p>
            <a:r>
              <a:rPr lang="en-GB" dirty="0" smtClean="0"/>
              <a:t>They even established the world’s first film school.</a:t>
            </a:r>
          </a:p>
          <a:p>
            <a:r>
              <a:rPr lang="en-GB" dirty="0" smtClean="0"/>
              <a:t>Like the German government, the Tsarist government of Russia nationalized the Russian film industry during the First World War.</a:t>
            </a:r>
          </a:p>
          <a:p>
            <a:r>
              <a:rPr lang="en-GB" dirty="0" smtClean="0"/>
              <a:t>Even before the communist era, the Russian film industry was highly centralized and authoritarian.</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Despite state interference, the Soviet movie industry was actually quite creative during the silent movie era.</a:t>
            </a:r>
          </a:p>
          <a:p>
            <a:r>
              <a:rPr lang="en-GB" dirty="0" smtClean="0"/>
              <a:t>Lev </a:t>
            </a:r>
            <a:r>
              <a:rPr lang="en-GB" dirty="0" err="1" smtClean="0"/>
              <a:t>Kuleshov</a:t>
            </a:r>
            <a:r>
              <a:rPr lang="en-GB" dirty="0" smtClean="0"/>
              <a:t> coined a new term, the </a:t>
            </a:r>
            <a:r>
              <a:rPr lang="en-GB" i="1" dirty="0" err="1" smtClean="0"/>
              <a:t>Kuleshov</a:t>
            </a:r>
            <a:r>
              <a:rPr lang="en-GB" dirty="0" smtClean="0"/>
              <a:t> </a:t>
            </a:r>
            <a:r>
              <a:rPr lang="en-GB" i="1" dirty="0" smtClean="0"/>
              <a:t>effect, </a:t>
            </a:r>
            <a:r>
              <a:rPr lang="en-GB" dirty="0" smtClean="0"/>
              <a:t>to explain the effect of montages on the opinion of the cinema audience.</a:t>
            </a:r>
          </a:p>
          <a:p>
            <a:r>
              <a:rPr lang="en-GB" dirty="0" smtClean="0"/>
              <a:t>If one shot of a man staring is followed by a shot of a bowl of soup then the audience will assume that the man is hungry.</a:t>
            </a:r>
          </a:p>
          <a:p>
            <a:r>
              <a:rPr lang="en-GB" dirty="0" smtClean="0"/>
              <a:t>If the same shot is followed by a shot of an open coffin then the audience will assume that the man is grieving.</a:t>
            </a:r>
          </a:p>
          <a:p>
            <a:r>
              <a:rPr lang="en-GB" dirty="0" smtClean="0"/>
              <a:t>Finally, if the same shot is followed by a shot of a pretty lady reclining on a couch then the audience will assume that the man’s intentions are less than honourable!</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08720"/>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8133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Virtual Reality</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Soviet directors developed montages as a part of the universal language of cinema.</a:t>
            </a:r>
          </a:p>
          <a:p>
            <a:r>
              <a:rPr lang="en-GB" dirty="0" smtClean="0"/>
              <a:t>If you’ve ever seen a movie trailer then you’ve seen a montage used for marketing purposes.</a:t>
            </a:r>
          </a:p>
          <a:p>
            <a:r>
              <a:rPr lang="en-GB" dirty="0" smtClean="0"/>
              <a:t>But always remember that marketing is always bad at that property is theft comrade!</a:t>
            </a:r>
          </a:p>
          <a:p>
            <a:r>
              <a:rPr lang="en-GB" dirty="0" smtClean="0"/>
              <a:t>In the final instalment of our movie trilogy we will examine the role of synchronous speech and colour in the development of movies.</a:t>
            </a:r>
          </a:p>
          <a:p>
            <a:r>
              <a:rPr lang="en-GB" dirty="0" smtClean="0"/>
              <a:t>We will also discuss the rising influence of television and internet based streaming platforms.</a:t>
            </a:r>
          </a:p>
          <a:p>
            <a:r>
              <a:rPr lang="en-GB" dirty="0" smtClean="0"/>
              <a:t>Until next time, keep watching good movies!</a:t>
            </a:r>
            <a:endParaRPr lang="en-GB" dirty="0"/>
          </a:p>
        </p:txBody>
      </p:sp>
    </p:spTree>
    <p:extLst>
      <p:ext uri="{BB962C8B-B14F-4D97-AF65-F5344CB8AC3E}">
        <p14:creationId xmlns:p14="http://schemas.microsoft.com/office/powerpoint/2010/main" val="174949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612</TotalTime>
  <Words>1912</Words>
  <Application>Microsoft Office PowerPoint</Application>
  <PresentationFormat>Pokaz na ekranie (4:3)</PresentationFormat>
  <Paragraphs>119</Paragraphs>
  <Slides>47</Slides>
  <Notes>0</Notes>
  <HiddenSlides>0</HiddenSlides>
  <MMClips>0</MMClips>
  <ScaleCrop>false</ScaleCrop>
  <HeadingPairs>
    <vt:vector size="4" baseType="variant">
      <vt:variant>
        <vt:lpstr>Motyw</vt:lpstr>
      </vt:variant>
      <vt:variant>
        <vt:i4>1</vt:i4>
      </vt:variant>
      <vt:variant>
        <vt:lpstr>Tytuły slajdów</vt:lpstr>
      </vt:variant>
      <vt:variant>
        <vt:i4>47</vt:i4>
      </vt:variant>
    </vt:vector>
  </HeadingPairs>
  <TitlesOfParts>
    <vt:vector size="48" baseType="lpstr">
      <vt:lpstr>Motyw pakietu Office</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Prezentacja programu PowerPoint</vt:lpstr>
      <vt:lpstr>Virtual Reality</vt:lpstr>
      <vt:lpstr>Prezentacja programu PowerPoint</vt:lpstr>
      <vt:lpstr>Virtual Reality</vt:lpstr>
      <vt:lpstr>Prezentacja programu PowerPoint</vt:lpstr>
      <vt:lpstr>Prezentacja programu PowerPoint</vt:lpstr>
      <vt:lpstr>Prezentacja programu PowerPoint</vt:lpstr>
      <vt:lpstr>Virtual Reality</vt:lpstr>
      <vt:lpstr>Prezentacja programu PowerPoint</vt:lpstr>
      <vt:lpstr>Virtual Reality</vt:lpstr>
      <vt:lpstr>Prezentacja programu PowerPoint</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lpstr>Prezentacja programu PowerPoint</vt:lpstr>
      <vt:lpstr>Virtual Reality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Virtual Reality</dc:title>
  <dc:creator>Jo</dc:creator>
  <cp:lastModifiedBy>Jo</cp:lastModifiedBy>
  <cp:revision>32</cp:revision>
  <dcterms:created xsi:type="dcterms:W3CDTF">2024-09-04T02:53:01Z</dcterms:created>
  <dcterms:modified xsi:type="dcterms:W3CDTF">2024-09-04T13:05:39Z</dcterms:modified>
</cp:coreProperties>
</file>