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6" r:id="rId15"/>
    <p:sldId id="271" r:id="rId16"/>
    <p:sldId id="272" r:id="rId17"/>
    <p:sldId id="273" r:id="rId18"/>
    <p:sldId id="274" r:id="rId19"/>
    <p:sldId id="279" r:id="rId20"/>
    <p:sldId id="275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0" d="100"/>
          <a:sy n="60" d="100"/>
        </p:scale>
        <p:origin x="-78" y="-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97A64D-44BD-4CEF-B8C9-E0D6D5F312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A8DAA9E-DA4B-46F1-8A79-9A1589B491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5A0961-CC12-4C72-A144-473470C7F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46AED6-B295-4EFB-A737-6E07FA4AE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B00077C-A77A-4F0C-94C7-61287B294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346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01F022-B410-4F80-A44F-FAA9FEC92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FD3EC6-B629-4791-8195-1F3EE4194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90AFC3B-7E73-4A0E-AE5B-E7241EA44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5C21A64-C9BD-4B27-9495-AB3B36FB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F9D1338-CA8B-4AEB-9B3D-F40B25248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4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82485D-A941-4CCA-B615-EC0DD7F02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B22E528-23A6-4358-813E-0B2C83C67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6E8B00D-6929-47DF-B943-2226E8FF3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627A4C7-DF21-400B-8C21-A74DFB8B0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DB3820-2091-40D5-9E73-40BC5943D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33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A36BCC-1FF9-43E2-80CA-A83F20E8F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AF253E-DAE4-47D2-A63A-8139204183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9FEF5DC-EB8B-45D0-BA7E-66E6457038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611CB2E-A518-4496-9BB0-4C30696C1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42D98B3-B660-4F24-99CD-6E80F395B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2DDFE36-6B91-4359-BABD-0AB064579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038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E0B74C-7325-4F2A-8A59-A9B291ED7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88157D0-DF8E-494F-B7F7-B00CB6F8D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16CE1D3-A51C-4A53-9779-BED18AE02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A4D66A1-9FCB-4A1D-8353-AABF26F5B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DEF01BD-07B8-42B2-8B6F-61DBB47842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ECC7A7-FFA8-4F90-A036-7227B976C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BA6C004-A150-4960-A76B-C1B8F9041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8B2DE76-66ED-4A17-B4DC-2EF9F76B8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27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5AD532-72A4-4189-8AF5-31CB996C3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F6037F8-5BC4-4486-B8AD-D2DD6BE8A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CDA4B71-29BB-439B-8028-1051B1659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9F1C3B9-EB72-4B18-92CF-ABC1FE22E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00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7A51BD1-3EFB-4AB9-8719-85CFC8BB6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5D5D476-D1D8-414E-BAC3-47F45C398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2F3DC5E-4877-4CED-BCC9-2EF4F2D4C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383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B5DC68-E94A-447B-94FC-5A00EE4E6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19B267-E971-4329-9471-837F1F2A6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1AD98EC-C943-482F-BD0F-AD867CE410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2EFA46C-41F9-4F9E-8562-96DCB4F43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52006B5-2BDE-44FF-BCC3-026C04921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B61860C-8267-4256-A5ED-6C72DC087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77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491956-8B79-4966-88DD-6095ECEC7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E68F7C8-888D-496C-B7CD-52122C0690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ED96B39-0432-40EF-9F6F-9667F946BB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BC5D9FD-7B8F-416E-848D-9411AD20B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EEF4703-CFA4-48B4-8E45-C0E1A40B3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E5D280-05AB-431D-AF94-96F0308F2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245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537B33-DCBA-43E6-9791-90621DF19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C993016-721B-472C-821F-9F794F5FCE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80371BB-3B6F-4ED5-9815-EC0744E3F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79BC90C-306E-471D-A57F-BDA326ADA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21C6E7F-A2E9-46EB-A0F4-CA5930027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02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BF00577-3AF0-4A44-B6F5-DAD798058C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2CF8F8C-18F4-46D9-94FE-516AFEA832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710A56-3666-4648-8CED-E12938655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5D3F443-9D2C-4366-9635-5A6582CEA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1B648E-44E4-4ED0-AF37-C8E083634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3D9BBF5-8B39-45D3-B6BC-52E756687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D154F2D-436D-4581-95CD-641BAC0DB6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BDB937-09D8-4B0D-B948-3EEFC90D0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C9427-9AC0-4B22-8559-5992CB1608A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7733C9C-46F2-4014-A621-5307AF8C77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660177-E4A2-4EDC-B14B-7A989ED4EB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D16E3-BDDE-4EA9-8261-6D73294F3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75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E661B-F979-4131-9581-B91BD585D2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Making a phone call in English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2CDCB09-BB9A-43E2-9F47-F8BFB1FDC1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06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lated image">
            <a:extLst>
              <a:ext uri="{FF2B5EF4-FFF2-40B4-BE49-F238E27FC236}">
                <a16:creationId xmlns:a16="http://schemas.microsoft.com/office/drawing/2014/main" xmlns="" id="{CC9BB901-6821-4D35-9166-6BB986326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96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EC7A78-E2BB-445D-B6EA-DDADAAD99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Are you feeling nervous?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91CFAED-1A60-44F7-90BF-1B183BEB3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perfectly natural to feel a little bit nervous about making a phone call in a foreign language.</a:t>
            </a:r>
          </a:p>
          <a:p>
            <a:r>
              <a:rPr lang="en-GB" dirty="0"/>
              <a:t>Don’t worry, you will get used to it, it will get easier with practice.</a:t>
            </a:r>
          </a:p>
          <a:p>
            <a:r>
              <a:rPr lang="en-GB" dirty="0"/>
              <a:t>You may find yourself getting confused during phone conversations.</a:t>
            </a:r>
          </a:p>
          <a:p>
            <a:r>
              <a:rPr lang="en-GB" dirty="0"/>
              <a:t>That is because you can’t see the facial expressions or lip movements of the other person.</a:t>
            </a:r>
          </a:p>
          <a:p>
            <a:r>
              <a:rPr lang="en-GB" dirty="0"/>
              <a:t>Try to picture the other person as you are talking to them, that may calm your nerves and help you to listen carefully to what they are saying.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09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xmlns="" id="{4C362950-94BE-4672-A36D-4F6E87D51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368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891BD5-E8D8-4EAE-9FD4-9C338BF15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Receptionist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5AA47A9-1F08-4655-848C-3E3473CC5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phone a company then your call will be taken by a receptionist.</a:t>
            </a:r>
          </a:p>
          <a:p>
            <a:r>
              <a:rPr lang="en-GB" dirty="0"/>
              <a:t>Receptionists are professionals, they will realize that English is not your native language and speak slowly for you if you have any trouble understanding them.</a:t>
            </a:r>
          </a:p>
          <a:p>
            <a:r>
              <a:rPr lang="en-GB" dirty="0"/>
              <a:t>Receptionists are generally busy, be kind to them; keep your call short and concise.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970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Preparation">
            <a:extLst>
              <a:ext uri="{FF2B5EF4-FFF2-40B4-BE49-F238E27FC236}">
                <a16:creationId xmlns:a16="http://schemas.microsoft.com/office/drawing/2014/main" xmlns="" id="{623D5A6D-AF22-4A1A-98F9-9262C8D94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71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E109B1-1FBC-4B63-A177-CA8D2CA68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BD0897-6C43-4C0F-8C33-CE20EBAEB3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phone call is a conversation so you can’t prepare yourself for everything.</a:t>
            </a:r>
          </a:p>
          <a:p>
            <a:r>
              <a:rPr lang="en-GB" dirty="0"/>
              <a:t>However, you should think about the following:</a:t>
            </a:r>
          </a:p>
          <a:p>
            <a:r>
              <a:rPr lang="en-GB" dirty="0"/>
              <a:t>Think about the person you want to talk to, say their name a few times and be prepared to spell it for the receptionist.</a:t>
            </a:r>
          </a:p>
          <a:p>
            <a:r>
              <a:rPr lang="en-GB" dirty="0"/>
              <a:t>You should know the person’s job title and where they work.</a:t>
            </a:r>
          </a:p>
          <a:p>
            <a:r>
              <a:rPr lang="en-GB" dirty="0"/>
              <a:t>Think about why you are calling them, the receptionist will probably ask why you are calling.</a:t>
            </a:r>
          </a:p>
          <a:p>
            <a:r>
              <a:rPr lang="en-GB" dirty="0"/>
              <a:t>What will you say if the person you want to talk to isn’t available?</a:t>
            </a:r>
          </a:p>
        </p:txBody>
      </p:sp>
    </p:spTree>
    <p:extLst>
      <p:ext uri="{BB962C8B-B14F-4D97-AF65-F5344CB8AC3E}">
        <p14:creationId xmlns:p14="http://schemas.microsoft.com/office/powerpoint/2010/main" val="265112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tone of voice">
            <a:extLst>
              <a:ext uri="{FF2B5EF4-FFF2-40B4-BE49-F238E27FC236}">
                <a16:creationId xmlns:a16="http://schemas.microsoft.com/office/drawing/2014/main" xmlns="" id="{7C06F752-F0FF-4F4A-88B9-B1A106B82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34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8D062A-64F6-45E3-9775-97BA5647F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Your tone of voice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93A577-DB50-43FA-AAB2-6B6C92341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Sometimes nervous people sound aggressive, try to sound calm.</a:t>
            </a:r>
          </a:p>
          <a:p>
            <a:r>
              <a:rPr lang="en-GB" dirty="0"/>
              <a:t>You can do this by listening carefully to the receptionist and waiting for a moment before replying to her questions.</a:t>
            </a:r>
          </a:p>
          <a:p>
            <a:r>
              <a:rPr lang="en-GB" dirty="0"/>
              <a:t>It is important to wait, don’t </a:t>
            </a:r>
            <a:r>
              <a:rPr lang="en-GB" dirty="0">
                <a:solidFill>
                  <a:srgbClr val="FF0000"/>
                </a:solidFill>
              </a:rPr>
              <a:t>talk over</a:t>
            </a:r>
            <a:r>
              <a:rPr lang="en-GB" dirty="0"/>
              <a:t> the other person, it sounds very rude and it can also cause confusion.</a:t>
            </a:r>
          </a:p>
          <a:p>
            <a:r>
              <a:rPr lang="en-GB" dirty="0"/>
              <a:t>When you answer the receptionist, try to speak slowly, it may help to smile as you speak.</a:t>
            </a:r>
          </a:p>
          <a:p>
            <a:r>
              <a:rPr lang="en-GB" dirty="0"/>
              <a:t>Take your time, you don’t have to say everything at once!</a:t>
            </a:r>
          </a:p>
        </p:txBody>
      </p:sp>
    </p:spTree>
    <p:extLst>
      <p:ext uri="{BB962C8B-B14F-4D97-AF65-F5344CB8AC3E}">
        <p14:creationId xmlns:p14="http://schemas.microsoft.com/office/powerpoint/2010/main" val="3640253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active listening">
            <a:extLst>
              <a:ext uri="{FF2B5EF4-FFF2-40B4-BE49-F238E27FC236}">
                <a16:creationId xmlns:a16="http://schemas.microsoft.com/office/drawing/2014/main" xmlns="" id="{0499B535-5EB7-4003-B863-55212B5A7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0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E0BF71-AA4C-4B2F-8DFD-CB2DF5C4D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Listen actively and reply </a:t>
            </a:r>
            <a:r>
              <a:rPr lang="en-GB" dirty="0">
                <a:solidFill>
                  <a:srgbClr val="FF0000"/>
                </a:solidFill>
              </a:rPr>
              <a:t>promptly</a:t>
            </a:r>
            <a:r>
              <a:rPr lang="en-GB" dirty="0"/>
              <a:t> (but don’t hurry)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8006A4-8805-4604-B772-00695CD1D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Listen actively, listen out for certain </a:t>
            </a:r>
            <a:r>
              <a:rPr lang="en-GB" dirty="0">
                <a:solidFill>
                  <a:srgbClr val="FF0000"/>
                </a:solidFill>
              </a:rPr>
              <a:t>key words:</a:t>
            </a:r>
          </a:p>
          <a:p>
            <a:r>
              <a:rPr lang="en-GB" i="1" dirty="0"/>
              <a:t>Good morning/afternoon, OXO Systems,</a:t>
            </a:r>
            <a:r>
              <a:rPr lang="en-GB" i="1" dirty="0">
                <a:solidFill>
                  <a:srgbClr val="FF0000"/>
                </a:solidFill>
              </a:rPr>
              <a:t> Lisa </a:t>
            </a:r>
            <a:r>
              <a:rPr lang="en-GB" i="1" dirty="0"/>
              <a:t>speaking, how may I help you?</a:t>
            </a:r>
          </a:p>
          <a:p>
            <a:r>
              <a:rPr lang="en-GB" dirty="0"/>
              <a:t>In this case, the name of the receptionist is a </a:t>
            </a:r>
            <a:r>
              <a:rPr lang="en-GB" dirty="0">
                <a:solidFill>
                  <a:srgbClr val="FF0000"/>
                </a:solidFill>
              </a:rPr>
              <a:t>key word</a:t>
            </a:r>
            <a:r>
              <a:rPr lang="en-GB" dirty="0"/>
              <a:t>, it is the only part of the sentence that you have to remember, you can reply as follows (don’t forget to introduce yourself and say why you called):</a:t>
            </a:r>
          </a:p>
          <a:p>
            <a:r>
              <a:rPr lang="en-GB" i="1" dirty="0"/>
              <a:t>Hello Lisa, this is _______ from _______I would like to speak to Mr O’ Rourke please regarding _______.</a:t>
            </a:r>
          </a:p>
          <a:p>
            <a:r>
              <a:rPr lang="en-GB" i="1" dirty="0"/>
              <a:t>He works in the _______ department.</a:t>
            </a:r>
          </a:p>
          <a:p>
            <a:r>
              <a:rPr lang="en-GB" dirty="0"/>
              <a:t>It is helpful to give the name of the department.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47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725D7C-09A8-4595-A915-AB9C2CC7A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Foreign names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F288A35-FCC3-482F-8E35-841F6BCDF2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difficult to pronounce foreign names correctly, so the receptionist may ask you to spell the name of the person you wish to speak to:</a:t>
            </a:r>
          </a:p>
          <a:p>
            <a:r>
              <a:rPr lang="en-GB" i="1" dirty="0"/>
              <a:t>I’m sorry, could you </a:t>
            </a:r>
            <a:r>
              <a:rPr lang="en-GB" i="1" dirty="0">
                <a:solidFill>
                  <a:srgbClr val="FF0000"/>
                </a:solidFill>
              </a:rPr>
              <a:t>spell</a:t>
            </a:r>
            <a:r>
              <a:rPr lang="en-GB" i="1" dirty="0"/>
              <a:t> his name for me please?</a:t>
            </a:r>
          </a:p>
          <a:p>
            <a:r>
              <a:rPr lang="en-GB" dirty="0"/>
              <a:t>You should be ready to spell the name of the person you wish to talk to:</a:t>
            </a:r>
          </a:p>
          <a:p>
            <a:r>
              <a:rPr lang="en-GB" i="1" dirty="0"/>
              <a:t>Certainly: O-R-O-U-R-K-E</a:t>
            </a:r>
          </a:p>
          <a:p>
            <a:r>
              <a:rPr lang="en-GB" dirty="0"/>
              <a:t>If the receptionist still isn’t sure who you want to talk to then you can use the Western Union or NATO table.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866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E1ED2C-CC16-4099-803C-CB4D639E9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Western Union Table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053161E3-E68E-4BEE-9327-130E1580A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8149050"/>
              </p:ext>
            </p:extLst>
          </p:nvPr>
        </p:nvGraphicFramePr>
        <p:xfrm>
          <a:off x="838200" y="1825625"/>
          <a:ext cx="10515600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xmlns="" val="164422954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230920895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1176025598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305847764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18493820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 for Adams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 for George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 for Mary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 for Sugar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 for Young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893165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 for Boston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 for Henry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 for New York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 for Thomas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Z for Zero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0850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C for Chicago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for Ida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 for Ocean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 for Union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65937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 for Denver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 for John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 for Peter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 for Victor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6144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 for Easy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 for 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 for Queen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 for William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49176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 for Frank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 for Lincoln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 for Roger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X for X-Ray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346648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170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311E7-8CBA-46B7-8B0F-A59FECCC4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NATO table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F6C92C62-46F7-4A03-AF61-88980B486A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5586263"/>
              </p:ext>
            </p:extLst>
          </p:nvPr>
        </p:nvGraphicFramePr>
        <p:xfrm>
          <a:off x="838200" y="1825625"/>
          <a:ext cx="10515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xmlns="" val="427621862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43723980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342131067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10576346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xmlns="" val="3275735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 for Alfa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 for Golf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 for Mike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 for Sierra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 for Yankee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12581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 for Bravo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 for Hotel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 for November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 for Tango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Z for Zulu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12881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 for Charlie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for India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 for Oscar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 for Uniform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54741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 for Delta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 for Juliet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 for Papa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 for Victor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99650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 for Echo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 for Kilo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 for Quebec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 for Whiskey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40663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 for Foxtrot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 for Lima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 for Romeo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X for X-Ray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31353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2587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E2242-C788-4E48-9B42-46EDC6166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Using the Western Union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7650CC-37B0-4993-9B95-F07976F6E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receptionist may say:</a:t>
            </a:r>
          </a:p>
          <a:p>
            <a:r>
              <a:rPr lang="en-GB" i="1" dirty="0"/>
              <a:t>I’m sorry but I didn’t quite catch that, could you </a:t>
            </a:r>
            <a:r>
              <a:rPr lang="en-GB" i="1" dirty="0">
                <a:solidFill>
                  <a:srgbClr val="FF0000"/>
                </a:solidFill>
              </a:rPr>
              <a:t>spell</a:t>
            </a:r>
            <a:r>
              <a:rPr lang="en-GB" i="1" dirty="0"/>
              <a:t> it again please?</a:t>
            </a:r>
          </a:p>
          <a:p>
            <a:r>
              <a:rPr lang="en-GB" i="1" dirty="0"/>
              <a:t>No problem: O for Ocean, R for Robert, O for Ocean, U for Union, R for Robert, K for King, E for Easy.</a:t>
            </a:r>
          </a:p>
          <a:p>
            <a:r>
              <a:rPr lang="en-GB" dirty="0"/>
              <a:t>The receptionist should confirm the spelling:</a:t>
            </a:r>
          </a:p>
          <a:p>
            <a:r>
              <a:rPr lang="en-GB" i="1" dirty="0"/>
              <a:t>Alright, so that’s Mr O’Rourke O-R-O-U-R-K-E in the _______ department. I’ll just </a:t>
            </a:r>
            <a:r>
              <a:rPr lang="en-GB" i="1" dirty="0">
                <a:solidFill>
                  <a:srgbClr val="FF0000"/>
                </a:solidFill>
              </a:rPr>
              <a:t>put you through</a:t>
            </a:r>
            <a:r>
              <a:rPr lang="en-GB" i="1" dirty="0"/>
              <a:t>.</a:t>
            </a:r>
          </a:p>
          <a:p>
            <a:r>
              <a:rPr lang="en-GB" i="1" dirty="0">
                <a:solidFill>
                  <a:srgbClr val="FF0000"/>
                </a:solidFill>
              </a:rPr>
              <a:t>Put you through </a:t>
            </a:r>
            <a:r>
              <a:rPr lang="en-GB" i="1" dirty="0"/>
              <a:t>means that the receptionist is going to try to connect your call to Mr O’ Rourke’s office.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93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F2A74E-0B6E-46D2-9D75-7CF5FD942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May I take a message?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AE90943-F2C0-4D68-A25B-C0F245A10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of two things may happen.</a:t>
            </a:r>
          </a:p>
          <a:p>
            <a:r>
              <a:rPr lang="en-GB" dirty="0"/>
              <a:t>Either Mr O’Rourke is available to talk at that moment or not.</a:t>
            </a:r>
          </a:p>
          <a:p>
            <a:r>
              <a:rPr lang="en-GB" dirty="0"/>
              <a:t>If he isn’t available to talk then the receptionist may say:</a:t>
            </a:r>
          </a:p>
          <a:p>
            <a:r>
              <a:rPr lang="en-GB" dirty="0"/>
              <a:t>He’s </a:t>
            </a:r>
            <a:r>
              <a:rPr lang="en-GB" dirty="0">
                <a:solidFill>
                  <a:srgbClr val="FF0000"/>
                </a:solidFill>
              </a:rPr>
              <a:t>taking a call </a:t>
            </a:r>
            <a:r>
              <a:rPr lang="en-GB" dirty="0"/>
              <a:t>right now.</a:t>
            </a:r>
          </a:p>
          <a:p>
            <a:r>
              <a:rPr lang="en-GB" dirty="0"/>
              <a:t>He’s in a </a:t>
            </a:r>
            <a:r>
              <a:rPr lang="en-GB" dirty="0">
                <a:solidFill>
                  <a:srgbClr val="FF0000"/>
                </a:solidFill>
              </a:rPr>
              <a:t>meeting</a:t>
            </a:r>
            <a:r>
              <a:rPr lang="en-GB" dirty="0"/>
              <a:t> at the moment.</a:t>
            </a:r>
          </a:p>
          <a:p>
            <a:r>
              <a:rPr lang="en-GB" dirty="0"/>
              <a:t>He’s on his </a:t>
            </a:r>
            <a:r>
              <a:rPr lang="en-GB" dirty="0">
                <a:solidFill>
                  <a:srgbClr val="FF0000"/>
                </a:solidFill>
              </a:rPr>
              <a:t>lunch break</a:t>
            </a:r>
            <a:r>
              <a:rPr lang="en-GB" dirty="0"/>
              <a:t>, he’ll be back at </a:t>
            </a:r>
            <a:r>
              <a:rPr lang="en-GB" dirty="0">
                <a:solidFill>
                  <a:srgbClr val="FF0000"/>
                </a:solidFill>
              </a:rPr>
              <a:t>two</a:t>
            </a:r>
            <a:r>
              <a:rPr lang="en-GB" dirty="0"/>
              <a:t>.</a:t>
            </a:r>
          </a:p>
          <a:p>
            <a:r>
              <a:rPr lang="en-GB" dirty="0"/>
              <a:t>He’s on </a:t>
            </a:r>
            <a:r>
              <a:rPr lang="en-GB" dirty="0">
                <a:solidFill>
                  <a:srgbClr val="FF0000"/>
                </a:solidFill>
              </a:rPr>
              <a:t>vacation</a:t>
            </a:r>
            <a:r>
              <a:rPr lang="en-GB" dirty="0"/>
              <a:t>, he’ll be back next </a:t>
            </a:r>
            <a:r>
              <a:rPr lang="en-GB" dirty="0">
                <a:solidFill>
                  <a:srgbClr val="FF0000"/>
                </a:solidFill>
              </a:rPr>
              <a:t>Monday</a:t>
            </a:r>
            <a:r>
              <a:rPr lang="en-GB" dirty="0"/>
              <a:t>.</a:t>
            </a:r>
          </a:p>
          <a:p>
            <a:r>
              <a:rPr lang="en-GB" dirty="0"/>
              <a:t>He </a:t>
            </a:r>
            <a:r>
              <a:rPr lang="en-GB" dirty="0">
                <a:solidFill>
                  <a:srgbClr val="FF0000"/>
                </a:solidFill>
              </a:rPr>
              <a:t>isn’t answering</a:t>
            </a:r>
            <a:r>
              <a:rPr lang="en-GB" dirty="0"/>
              <a:t>, may I take a </a:t>
            </a:r>
            <a:r>
              <a:rPr lang="en-GB" dirty="0">
                <a:solidFill>
                  <a:srgbClr val="FF0000"/>
                </a:solidFill>
              </a:rPr>
              <a:t>message</a:t>
            </a:r>
            <a:r>
              <a:rPr lang="en-GB" dirty="0"/>
              <a:t>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136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B5E61E-8CFF-47BC-8E2F-6A0784F1D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Leaving a message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00979D-E8D8-4EA7-AA0B-A65715251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should always be prepared to leave a message when you are trying to contact someone by phone.</a:t>
            </a:r>
          </a:p>
          <a:p>
            <a:r>
              <a:rPr lang="en-GB" dirty="0"/>
              <a:t>The simplest message is the following:</a:t>
            </a:r>
          </a:p>
          <a:p>
            <a:r>
              <a:rPr lang="en-GB" i="1" dirty="0"/>
              <a:t>Please ask him to call me back, I’ll be here till _______ your time.</a:t>
            </a:r>
          </a:p>
          <a:p>
            <a:r>
              <a:rPr lang="en-GB" dirty="0"/>
              <a:t>As you can see, you should be familiar with the time zone of the person you are calling before you phone them.</a:t>
            </a:r>
          </a:p>
          <a:p>
            <a:r>
              <a:rPr lang="en-GB" dirty="0"/>
              <a:t>It may save time to leave a more specific message:</a:t>
            </a:r>
          </a:p>
          <a:p>
            <a:r>
              <a:rPr lang="en-GB" i="1" dirty="0"/>
              <a:t>Please ask him to check _______ and call me back as soon as possible, I’ll be here till _______ your time.</a:t>
            </a:r>
          </a:p>
        </p:txBody>
      </p:sp>
    </p:spTree>
    <p:extLst>
      <p:ext uri="{BB962C8B-B14F-4D97-AF65-F5344CB8AC3E}">
        <p14:creationId xmlns:p14="http://schemas.microsoft.com/office/powerpoint/2010/main" val="297660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0094A4-718F-4281-8126-E961A0DA9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Taking a call in English – slow down!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182D7BD-4BC4-4DD6-89DC-BE2D6C3802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normal to feel a little bit nervous when taking a call from someone speaking in foreign language.</a:t>
            </a:r>
          </a:p>
          <a:p>
            <a:r>
              <a:rPr lang="en-GB" dirty="0"/>
              <a:t>Don’t worry, the person calling should speak slowly and clearly, that is the professional thing to do.</a:t>
            </a:r>
          </a:p>
          <a:p>
            <a:r>
              <a:rPr lang="en-GB" dirty="0"/>
              <a:t>If the person calling is speaking too fast then you should ask them to slow down:</a:t>
            </a:r>
          </a:p>
          <a:p>
            <a:r>
              <a:rPr lang="en-GB" i="1" dirty="0"/>
              <a:t>I’m sorry, I can’t understand everything you are saying, please speak more slowly.</a:t>
            </a:r>
          </a:p>
          <a:p>
            <a:r>
              <a:rPr lang="en-GB" i="1" dirty="0"/>
              <a:t>I’m sorry, could you say that again more slowly please?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98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DE8B4E-4422-44D9-9743-D22E76C60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Introduce yourself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66AF71-CAD2-4DDB-8C06-E4B3BD171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Try to answer the call on the second ring.</a:t>
            </a:r>
          </a:p>
          <a:p>
            <a:r>
              <a:rPr lang="en-GB" dirty="0"/>
              <a:t>Before the caller speaks you should introduce yourself:</a:t>
            </a:r>
          </a:p>
          <a:p>
            <a:r>
              <a:rPr lang="en-GB" dirty="0"/>
              <a:t>Company Name, Your Name speaking, how may I help you?</a:t>
            </a:r>
          </a:p>
          <a:p>
            <a:r>
              <a:rPr lang="en-GB" dirty="0"/>
              <a:t>For example: </a:t>
            </a:r>
          </a:p>
          <a:p>
            <a:r>
              <a:rPr lang="en-GB" i="1" dirty="0"/>
              <a:t>OXO Systems, </a:t>
            </a:r>
            <a:r>
              <a:rPr lang="en-GB" i="1" dirty="0" err="1"/>
              <a:t>Haiwen</a:t>
            </a:r>
            <a:r>
              <a:rPr lang="en-GB" i="1" dirty="0"/>
              <a:t> speaking, how may I help you?</a:t>
            </a:r>
          </a:p>
          <a:p>
            <a:r>
              <a:rPr lang="en-GB" dirty="0"/>
              <a:t>Try to sound pleasant, speak slowly, not too quietly and don’t use a monotone – it will sound like you are bored/unfriendly.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3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33DE81-6071-4AB9-B210-F84B814C5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Spelling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206F51-9E90-44AB-922C-BFCC8F10A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are not sure about a name that the caller has mentioned then you should ask the caller to spell it out, it’s important information:</a:t>
            </a:r>
          </a:p>
          <a:p>
            <a:r>
              <a:rPr lang="en-GB" i="1" dirty="0"/>
              <a:t>I’m sorry, I </a:t>
            </a:r>
            <a:r>
              <a:rPr lang="en-GB" i="1" dirty="0">
                <a:solidFill>
                  <a:srgbClr val="FF0000"/>
                </a:solidFill>
              </a:rPr>
              <a:t>didn’t catch </a:t>
            </a:r>
            <a:r>
              <a:rPr lang="en-GB" i="1" dirty="0"/>
              <a:t>the name you mentioned just now, could you spell it for me please?</a:t>
            </a:r>
          </a:p>
          <a:p>
            <a:r>
              <a:rPr lang="en-GB" dirty="0"/>
              <a:t>Hopefully, if you are not sure of the letters, the caller will be familiar with the Western Union or NATO phonetic alphabet mentioned previously.</a:t>
            </a:r>
          </a:p>
          <a:p>
            <a:r>
              <a:rPr lang="en-GB" i="1" dirty="0"/>
              <a:t>Please use the Western Union or NATO </a:t>
            </a:r>
            <a:r>
              <a:rPr lang="en-GB" i="1" dirty="0">
                <a:solidFill>
                  <a:srgbClr val="FF0000"/>
                </a:solidFill>
              </a:rPr>
              <a:t>phonetic alphabet</a:t>
            </a:r>
            <a:r>
              <a:rPr lang="en-GB" i="1" dirty="0"/>
              <a:t>. A for Adams or A for Alfa.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360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ECDD64-F488-45E9-A900-C9ACDB35E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Confirm the spelling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522B5F-740B-4BC8-979A-F74498050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the caller has spelt the name or the word you are not sure of, always spell it again to confirm the correct spelling:</a:t>
            </a:r>
          </a:p>
          <a:p>
            <a:r>
              <a:rPr lang="en-GB" i="1" dirty="0"/>
              <a:t>Alright, that’s O-R-O-U-R-K-E, </a:t>
            </a:r>
            <a:r>
              <a:rPr lang="en-GB" i="1" dirty="0">
                <a:solidFill>
                  <a:srgbClr val="FF0000"/>
                </a:solidFill>
              </a:rPr>
              <a:t>do I have that right</a:t>
            </a:r>
            <a:r>
              <a:rPr lang="en-GB" i="1" dirty="0"/>
              <a:t>?</a:t>
            </a:r>
          </a:p>
          <a:p>
            <a:endParaRPr lang="en-GB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901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8AC3D-1AEE-47FE-A63D-ABBBD0DEA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Name, Company, Purpose of the call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729458-E1C9-45BE-AF03-B065FA968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need three vital pieces of information from every caller.</a:t>
            </a:r>
          </a:p>
          <a:p>
            <a:r>
              <a:rPr lang="en-GB" dirty="0"/>
              <a:t>Their name:</a:t>
            </a:r>
          </a:p>
          <a:p>
            <a:r>
              <a:rPr lang="en-GB" i="1" dirty="0">
                <a:solidFill>
                  <a:srgbClr val="FF0000"/>
                </a:solidFill>
              </a:rPr>
              <a:t>May I ask </a:t>
            </a:r>
            <a:r>
              <a:rPr lang="en-GB" i="1" dirty="0"/>
              <a:t>who’s calling please?</a:t>
            </a:r>
          </a:p>
          <a:p>
            <a:r>
              <a:rPr lang="en-GB" dirty="0"/>
              <a:t>Their company:</a:t>
            </a:r>
          </a:p>
          <a:p>
            <a:r>
              <a:rPr lang="en-GB" i="1" dirty="0">
                <a:solidFill>
                  <a:srgbClr val="FF0000"/>
                </a:solidFill>
              </a:rPr>
              <a:t>May I ask</a:t>
            </a:r>
            <a:r>
              <a:rPr lang="en-GB" i="1" dirty="0"/>
              <a:t> the name of your company please?</a:t>
            </a:r>
          </a:p>
          <a:p>
            <a:r>
              <a:rPr lang="en-GB" dirty="0"/>
              <a:t>The purpose of the call:</a:t>
            </a:r>
          </a:p>
          <a:p>
            <a:r>
              <a:rPr lang="en-GB" i="1" dirty="0">
                <a:solidFill>
                  <a:srgbClr val="FF0000"/>
                </a:solidFill>
              </a:rPr>
              <a:t>May I ask </a:t>
            </a:r>
            <a:r>
              <a:rPr lang="en-GB" i="1" dirty="0"/>
              <a:t>the purpose of the call please?</a:t>
            </a:r>
          </a:p>
          <a:p>
            <a:r>
              <a:rPr lang="en-GB" dirty="0"/>
              <a:t>Hopefully the caller will tell you their name, company and the purpose of their call without being asked, good luck with your call!</a:t>
            </a:r>
          </a:p>
        </p:txBody>
      </p:sp>
    </p:spTree>
    <p:extLst>
      <p:ext uri="{BB962C8B-B14F-4D97-AF65-F5344CB8AC3E}">
        <p14:creationId xmlns:p14="http://schemas.microsoft.com/office/powerpoint/2010/main" val="163015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1409</Words>
  <Application>Microsoft Office PowerPoint</Application>
  <PresentationFormat>Niestandardowy</PresentationFormat>
  <Paragraphs>154</Paragraphs>
  <Slides>22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3" baseType="lpstr">
      <vt:lpstr>Office Theme</vt:lpstr>
      <vt:lpstr>Making a phone call in English</vt:lpstr>
      <vt:lpstr>Prezentacja programu PowerPoint</vt:lpstr>
      <vt:lpstr>Are you feeling nervous?</vt:lpstr>
      <vt:lpstr>Prezentacja programu PowerPoint</vt:lpstr>
      <vt:lpstr>The Receptionist</vt:lpstr>
      <vt:lpstr>Prezentacja programu PowerPoint</vt:lpstr>
      <vt:lpstr>Preparation</vt:lpstr>
      <vt:lpstr>Prezentacja programu PowerPoint</vt:lpstr>
      <vt:lpstr>Your tone of voice</vt:lpstr>
      <vt:lpstr>Prezentacja programu PowerPoint</vt:lpstr>
      <vt:lpstr>Listen actively and reply promptly (but don’t hurry)</vt:lpstr>
      <vt:lpstr>Foreign names</vt:lpstr>
      <vt:lpstr>The Western Union Table</vt:lpstr>
      <vt:lpstr>The NATO table</vt:lpstr>
      <vt:lpstr>Using the Western Union Table</vt:lpstr>
      <vt:lpstr>May I take a message?</vt:lpstr>
      <vt:lpstr>Leaving a message</vt:lpstr>
      <vt:lpstr>Taking a call in English – slow down!</vt:lpstr>
      <vt:lpstr>Introduce yourself</vt:lpstr>
      <vt:lpstr>Spelling</vt:lpstr>
      <vt:lpstr>Confirm the spelling</vt:lpstr>
      <vt:lpstr>Name, Company, Purpose of the call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phone call in English</dc:title>
  <dc:creator>User</dc:creator>
  <cp:lastModifiedBy>Jo</cp:lastModifiedBy>
  <cp:revision>24</cp:revision>
  <dcterms:created xsi:type="dcterms:W3CDTF">2019-07-11T19:57:16Z</dcterms:created>
  <dcterms:modified xsi:type="dcterms:W3CDTF">2020-10-17T15:50:18Z</dcterms:modified>
</cp:coreProperties>
</file>