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302" r:id="rId6"/>
    <p:sldId id="260" r:id="rId7"/>
    <p:sldId id="261" r:id="rId8"/>
    <p:sldId id="262" r:id="rId9"/>
    <p:sldId id="263" r:id="rId10"/>
    <p:sldId id="264" r:id="rId11"/>
    <p:sldId id="265" r:id="rId12"/>
    <p:sldId id="266" r:id="rId13"/>
    <p:sldId id="267" r:id="rId14"/>
    <p:sldId id="268" r:id="rId15"/>
    <p:sldId id="269" r:id="rId16"/>
    <p:sldId id="270" r:id="rId17"/>
    <p:sldId id="271" r:id="rId18"/>
    <p:sldId id="301" r:id="rId19"/>
    <p:sldId id="303"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672"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smtClean="0"/>
              <a:t>Kliknij, aby edytować styl</a:t>
            </a:r>
            <a:endParaRPr lang="en-GB"/>
          </a:p>
        </p:txBody>
      </p:sp>
      <p:sp>
        <p:nvSpPr>
          <p:cNvPr id="3" name="Podtytuł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smtClean="0"/>
              <a:t>Kliknij, aby edytować styl wzorca podtytułu</a:t>
            </a:r>
            <a:endParaRPr lang="en-GB"/>
          </a:p>
        </p:txBody>
      </p:sp>
      <p:sp>
        <p:nvSpPr>
          <p:cNvPr id="4" name="Symbol zastępczy daty 3"/>
          <p:cNvSpPr>
            <a:spLocks noGrp="1"/>
          </p:cNvSpPr>
          <p:nvPr>
            <p:ph type="dt" sz="half" idx="10"/>
          </p:nvPr>
        </p:nvSpPr>
        <p:spPr/>
        <p:txBody>
          <a:bodyPr/>
          <a:lstStyle/>
          <a:p>
            <a:fld id="{541419C6-6C50-46FE-A594-787EED0B2645}" type="datetimeFigureOut">
              <a:rPr lang="en-GB" smtClean="0"/>
              <a:t>29/04/2025</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B754155F-E032-4D3C-816F-F99C91043FDA}" type="slidenum">
              <a:rPr lang="en-GB" smtClean="0"/>
              <a:t>‹#›</a:t>
            </a:fld>
            <a:endParaRPr lang="en-GB"/>
          </a:p>
        </p:txBody>
      </p:sp>
    </p:spTree>
    <p:extLst>
      <p:ext uri="{BB962C8B-B14F-4D97-AF65-F5344CB8AC3E}">
        <p14:creationId xmlns:p14="http://schemas.microsoft.com/office/powerpoint/2010/main" val="21613677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daty 3"/>
          <p:cNvSpPr>
            <a:spLocks noGrp="1"/>
          </p:cNvSpPr>
          <p:nvPr>
            <p:ph type="dt" sz="half" idx="10"/>
          </p:nvPr>
        </p:nvSpPr>
        <p:spPr/>
        <p:txBody>
          <a:bodyPr/>
          <a:lstStyle/>
          <a:p>
            <a:fld id="{541419C6-6C50-46FE-A594-787EED0B2645}" type="datetimeFigureOut">
              <a:rPr lang="en-GB" smtClean="0"/>
              <a:t>29/04/2025</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B754155F-E032-4D3C-816F-F99C91043FDA}" type="slidenum">
              <a:rPr lang="en-GB" smtClean="0"/>
              <a:t>‹#›</a:t>
            </a:fld>
            <a:endParaRPr lang="en-GB"/>
          </a:p>
        </p:txBody>
      </p:sp>
    </p:spTree>
    <p:extLst>
      <p:ext uri="{BB962C8B-B14F-4D97-AF65-F5344CB8AC3E}">
        <p14:creationId xmlns:p14="http://schemas.microsoft.com/office/powerpoint/2010/main" val="12293610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smtClean="0"/>
              <a:t>Kliknij, aby edytować styl</a:t>
            </a:r>
            <a:endParaRPr lang="en-GB"/>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Symbol zastępczy daty 3"/>
          <p:cNvSpPr>
            <a:spLocks noGrp="1"/>
          </p:cNvSpPr>
          <p:nvPr>
            <p:ph type="dt" sz="half" idx="10"/>
          </p:nvPr>
        </p:nvSpPr>
        <p:spPr/>
        <p:txBody>
          <a:bodyPr/>
          <a:lstStyle/>
          <a:p>
            <a:fld id="{541419C6-6C50-46FE-A594-787EED0B2645}" type="datetimeFigureOut">
              <a:rPr lang="en-GB" smtClean="0"/>
              <a:t>29/04/2025</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B754155F-E032-4D3C-816F-F99C91043FDA}" type="slidenum">
              <a:rPr lang="en-GB" smtClean="0"/>
              <a:t>‹#›</a:t>
            </a:fld>
            <a:endParaRPr lang="en-GB"/>
          </a:p>
        </p:txBody>
      </p:sp>
    </p:spTree>
    <p:extLst>
      <p:ext uri="{BB962C8B-B14F-4D97-AF65-F5344CB8AC3E}">
        <p14:creationId xmlns:p14="http://schemas.microsoft.com/office/powerpoint/2010/main" val="36882318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5" name="Symbol zastępczy daty 4"/>
          <p:cNvSpPr>
            <a:spLocks noGrp="1"/>
          </p:cNvSpPr>
          <p:nvPr>
            <p:ph type="dt" sz="half" idx="10"/>
          </p:nvPr>
        </p:nvSpPr>
        <p:spPr/>
        <p:txBody>
          <a:bodyPr/>
          <a:lstStyle/>
          <a:p>
            <a:fld id="{541419C6-6C50-46FE-A594-787EED0B2645}" type="datetimeFigureOut">
              <a:rPr lang="en-GB" smtClean="0"/>
              <a:t>29/04/2025</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B754155F-E032-4D3C-816F-F99C91043FDA}" type="slidenum">
              <a:rPr lang="en-GB" smtClean="0"/>
              <a:t>‹#›</a:t>
            </a:fld>
            <a:endParaRPr lang="en-GB"/>
          </a:p>
        </p:txBody>
      </p:sp>
    </p:spTree>
    <p:extLst>
      <p:ext uri="{BB962C8B-B14F-4D97-AF65-F5344CB8AC3E}">
        <p14:creationId xmlns:p14="http://schemas.microsoft.com/office/powerpoint/2010/main" val="34533215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smtClean="0"/>
              <a:t>Kliknij, aby edytować styl</a:t>
            </a:r>
            <a:endParaRPr lang="en-GB"/>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7" name="Symbol zastępczy daty 6"/>
          <p:cNvSpPr>
            <a:spLocks noGrp="1"/>
          </p:cNvSpPr>
          <p:nvPr>
            <p:ph type="dt" sz="half" idx="10"/>
          </p:nvPr>
        </p:nvSpPr>
        <p:spPr/>
        <p:txBody>
          <a:bodyPr/>
          <a:lstStyle/>
          <a:p>
            <a:fld id="{541419C6-6C50-46FE-A594-787EED0B2645}" type="datetimeFigureOut">
              <a:rPr lang="en-GB" smtClean="0"/>
              <a:t>29/04/2025</a:t>
            </a:fld>
            <a:endParaRPr lang="en-GB"/>
          </a:p>
        </p:txBody>
      </p:sp>
      <p:sp>
        <p:nvSpPr>
          <p:cNvPr id="8" name="Symbol zastępczy stopki 7"/>
          <p:cNvSpPr>
            <a:spLocks noGrp="1"/>
          </p:cNvSpPr>
          <p:nvPr>
            <p:ph type="ftr" sz="quarter" idx="11"/>
          </p:nvPr>
        </p:nvSpPr>
        <p:spPr/>
        <p:txBody>
          <a:bodyPr/>
          <a:lstStyle/>
          <a:p>
            <a:endParaRPr lang="en-GB"/>
          </a:p>
        </p:txBody>
      </p:sp>
      <p:sp>
        <p:nvSpPr>
          <p:cNvPr id="9" name="Symbol zastępczy numeru slajdu 8"/>
          <p:cNvSpPr>
            <a:spLocks noGrp="1"/>
          </p:cNvSpPr>
          <p:nvPr>
            <p:ph type="sldNum" sz="quarter" idx="12"/>
          </p:nvPr>
        </p:nvSpPr>
        <p:spPr/>
        <p:txBody>
          <a:bodyPr/>
          <a:lstStyle/>
          <a:p>
            <a:fld id="{B754155F-E032-4D3C-816F-F99C91043FDA}" type="slidenum">
              <a:rPr lang="en-GB" smtClean="0"/>
              <a:t>‹#›</a:t>
            </a:fld>
            <a:endParaRPr lang="en-GB"/>
          </a:p>
        </p:txBody>
      </p:sp>
    </p:spTree>
    <p:extLst>
      <p:ext uri="{BB962C8B-B14F-4D97-AF65-F5344CB8AC3E}">
        <p14:creationId xmlns:p14="http://schemas.microsoft.com/office/powerpoint/2010/main" val="3332056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Symbol zastępczy daty 2"/>
          <p:cNvSpPr>
            <a:spLocks noGrp="1"/>
          </p:cNvSpPr>
          <p:nvPr>
            <p:ph type="dt" sz="half" idx="10"/>
          </p:nvPr>
        </p:nvSpPr>
        <p:spPr/>
        <p:txBody>
          <a:bodyPr/>
          <a:lstStyle/>
          <a:p>
            <a:fld id="{541419C6-6C50-46FE-A594-787EED0B2645}" type="datetimeFigureOut">
              <a:rPr lang="en-GB" smtClean="0"/>
              <a:t>29/04/2025</a:t>
            </a:fld>
            <a:endParaRPr lang="en-GB"/>
          </a:p>
        </p:txBody>
      </p:sp>
      <p:sp>
        <p:nvSpPr>
          <p:cNvPr id="4" name="Symbol zastępczy stopki 3"/>
          <p:cNvSpPr>
            <a:spLocks noGrp="1"/>
          </p:cNvSpPr>
          <p:nvPr>
            <p:ph type="ftr" sz="quarter" idx="11"/>
          </p:nvPr>
        </p:nvSpPr>
        <p:spPr/>
        <p:txBody>
          <a:bodyPr/>
          <a:lstStyle/>
          <a:p>
            <a:endParaRPr lang="en-GB"/>
          </a:p>
        </p:txBody>
      </p:sp>
      <p:sp>
        <p:nvSpPr>
          <p:cNvPr id="5" name="Symbol zastępczy numeru slajdu 4"/>
          <p:cNvSpPr>
            <a:spLocks noGrp="1"/>
          </p:cNvSpPr>
          <p:nvPr>
            <p:ph type="sldNum" sz="quarter" idx="12"/>
          </p:nvPr>
        </p:nvSpPr>
        <p:spPr/>
        <p:txBody>
          <a:bodyPr/>
          <a:lstStyle/>
          <a:p>
            <a:fld id="{B754155F-E032-4D3C-816F-F99C91043FDA}" type="slidenum">
              <a:rPr lang="en-GB" smtClean="0"/>
              <a:t>‹#›</a:t>
            </a:fld>
            <a:endParaRPr lang="en-GB"/>
          </a:p>
        </p:txBody>
      </p:sp>
    </p:spTree>
    <p:extLst>
      <p:ext uri="{BB962C8B-B14F-4D97-AF65-F5344CB8AC3E}">
        <p14:creationId xmlns:p14="http://schemas.microsoft.com/office/powerpoint/2010/main" val="3484454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541419C6-6C50-46FE-A594-787EED0B2645}" type="datetimeFigureOut">
              <a:rPr lang="en-GB" smtClean="0"/>
              <a:t>29/04/2025</a:t>
            </a:fld>
            <a:endParaRPr lang="en-GB"/>
          </a:p>
        </p:txBody>
      </p:sp>
      <p:sp>
        <p:nvSpPr>
          <p:cNvPr id="3" name="Symbol zastępczy stopki 2"/>
          <p:cNvSpPr>
            <a:spLocks noGrp="1"/>
          </p:cNvSpPr>
          <p:nvPr>
            <p:ph type="ftr" sz="quarter" idx="11"/>
          </p:nvPr>
        </p:nvSpPr>
        <p:spPr/>
        <p:txBody>
          <a:bodyPr/>
          <a:lstStyle/>
          <a:p>
            <a:endParaRPr lang="en-GB"/>
          </a:p>
        </p:txBody>
      </p:sp>
      <p:sp>
        <p:nvSpPr>
          <p:cNvPr id="4" name="Symbol zastępczy numeru slajdu 3"/>
          <p:cNvSpPr>
            <a:spLocks noGrp="1"/>
          </p:cNvSpPr>
          <p:nvPr>
            <p:ph type="sldNum" sz="quarter" idx="12"/>
          </p:nvPr>
        </p:nvSpPr>
        <p:spPr/>
        <p:txBody>
          <a:bodyPr/>
          <a:lstStyle/>
          <a:p>
            <a:fld id="{B754155F-E032-4D3C-816F-F99C91043FDA}" type="slidenum">
              <a:rPr lang="en-GB" smtClean="0"/>
              <a:t>‹#›</a:t>
            </a:fld>
            <a:endParaRPr lang="en-GB"/>
          </a:p>
        </p:txBody>
      </p:sp>
    </p:spTree>
    <p:extLst>
      <p:ext uri="{BB962C8B-B14F-4D97-AF65-F5344CB8AC3E}">
        <p14:creationId xmlns:p14="http://schemas.microsoft.com/office/powerpoint/2010/main" val="27697251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smtClean="0"/>
              <a:t>Kliknij, aby edytować styl</a:t>
            </a:r>
            <a:endParaRPr lang="en-GB"/>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541419C6-6C50-46FE-A594-787EED0B2645}" type="datetimeFigureOut">
              <a:rPr lang="en-GB" smtClean="0"/>
              <a:t>29/04/2025</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B754155F-E032-4D3C-816F-F99C91043FDA}" type="slidenum">
              <a:rPr lang="en-GB" smtClean="0"/>
              <a:t>‹#›</a:t>
            </a:fld>
            <a:endParaRPr lang="en-GB"/>
          </a:p>
        </p:txBody>
      </p:sp>
    </p:spTree>
    <p:extLst>
      <p:ext uri="{BB962C8B-B14F-4D97-AF65-F5344CB8AC3E}">
        <p14:creationId xmlns:p14="http://schemas.microsoft.com/office/powerpoint/2010/main" val="8680892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smtClean="0"/>
              <a:t>Kliknij, aby edytować styl</a:t>
            </a:r>
            <a:endParaRPr lang="en-GB"/>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541419C6-6C50-46FE-A594-787EED0B2645}" type="datetimeFigureOut">
              <a:rPr lang="en-GB" smtClean="0"/>
              <a:t>29/04/2025</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B754155F-E032-4D3C-816F-F99C91043FDA}" type="slidenum">
              <a:rPr lang="en-GB" smtClean="0"/>
              <a:t>‹#›</a:t>
            </a:fld>
            <a:endParaRPr lang="en-GB"/>
          </a:p>
        </p:txBody>
      </p:sp>
    </p:spTree>
    <p:extLst>
      <p:ext uri="{BB962C8B-B14F-4D97-AF65-F5344CB8AC3E}">
        <p14:creationId xmlns:p14="http://schemas.microsoft.com/office/powerpoint/2010/main" val="780793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daty 3"/>
          <p:cNvSpPr>
            <a:spLocks noGrp="1"/>
          </p:cNvSpPr>
          <p:nvPr>
            <p:ph type="dt" sz="half" idx="10"/>
          </p:nvPr>
        </p:nvSpPr>
        <p:spPr/>
        <p:txBody>
          <a:bodyPr/>
          <a:lstStyle/>
          <a:p>
            <a:fld id="{541419C6-6C50-46FE-A594-787EED0B2645}" type="datetimeFigureOut">
              <a:rPr lang="en-GB" smtClean="0"/>
              <a:t>29/04/2025</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B754155F-E032-4D3C-816F-F99C91043FDA}" type="slidenum">
              <a:rPr lang="en-GB" smtClean="0"/>
              <a:t>‹#›</a:t>
            </a:fld>
            <a:endParaRPr lang="en-GB"/>
          </a:p>
        </p:txBody>
      </p:sp>
    </p:spTree>
    <p:extLst>
      <p:ext uri="{BB962C8B-B14F-4D97-AF65-F5344CB8AC3E}">
        <p14:creationId xmlns:p14="http://schemas.microsoft.com/office/powerpoint/2010/main" val="22041236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smtClean="0"/>
              <a:t>Kliknij, aby edytować styl</a:t>
            </a:r>
            <a:endParaRPr lang="en-GB"/>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daty 3"/>
          <p:cNvSpPr>
            <a:spLocks noGrp="1"/>
          </p:cNvSpPr>
          <p:nvPr>
            <p:ph type="dt" sz="half" idx="10"/>
          </p:nvPr>
        </p:nvSpPr>
        <p:spPr/>
        <p:txBody>
          <a:bodyPr/>
          <a:lstStyle/>
          <a:p>
            <a:fld id="{541419C6-6C50-46FE-A594-787EED0B2645}" type="datetimeFigureOut">
              <a:rPr lang="en-GB" smtClean="0"/>
              <a:t>29/04/2025</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B754155F-E032-4D3C-816F-F99C91043FDA}" type="slidenum">
              <a:rPr lang="en-GB" smtClean="0"/>
              <a:t>‹#›</a:t>
            </a:fld>
            <a:endParaRPr lang="en-GB"/>
          </a:p>
        </p:txBody>
      </p:sp>
    </p:spTree>
    <p:extLst>
      <p:ext uri="{BB962C8B-B14F-4D97-AF65-F5344CB8AC3E}">
        <p14:creationId xmlns:p14="http://schemas.microsoft.com/office/powerpoint/2010/main" val="13269830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tytuł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l-PL" smtClean="0"/>
              <a:t>Kliknij, aby edytować styl</a:t>
            </a:r>
            <a:endParaRPr lang="en-GB"/>
          </a:p>
        </p:txBody>
      </p:sp>
      <p:sp>
        <p:nvSpPr>
          <p:cNvPr id="3" name="Symbol zastępczy teks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daty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1419C6-6C50-46FE-A594-787EED0B2645}" type="datetimeFigureOut">
              <a:rPr lang="en-GB" smtClean="0"/>
              <a:t>29/04/2025</a:t>
            </a:fld>
            <a:endParaRPr lang="en-GB"/>
          </a:p>
        </p:txBody>
      </p:sp>
      <p:sp>
        <p:nvSpPr>
          <p:cNvPr id="5" name="Symbol zastępczy stopki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ymbol zastępczy numeru slajd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54155F-E032-4D3C-816F-F99C91043FDA}" type="slidenum">
              <a:rPr lang="en-GB" smtClean="0"/>
              <a:t>‹#›</a:t>
            </a:fld>
            <a:endParaRPr lang="en-GB"/>
          </a:p>
        </p:txBody>
      </p:sp>
    </p:spTree>
    <p:extLst>
      <p:ext uri="{BB962C8B-B14F-4D97-AF65-F5344CB8AC3E}">
        <p14:creationId xmlns:p14="http://schemas.microsoft.com/office/powerpoint/2010/main" val="16462770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p:txBody>
          <a:bodyPr/>
          <a:lstStyle/>
          <a:p>
            <a:r>
              <a:rPr lang="en-GB" dirty="0" smtClean="0"/>
              <a:t>Iceland</a:t>
            </a:r>
            <a:endParaRPr lang="en-GB" dirty="0"/>
          </a:p>
        </p:txBody>
      </p:sp>
      <p:sp>
        <p:nvSpPr>
          <p:cNvPr id="3" name="Podtytuł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28208062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8328" y="116632"/>
            <a:ext cx="6048000" cy="6689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5067712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Iceland</a:t>
            </a:r>
            <a:endParaRPr lang="en-GB" dirty="0"/>
          </a:p>
        </p:txBody>
      </p:sp>
      <p:sp>
        <p:nvSpPr>
          <p:cNvPr id="3" name="Symbol zastępczy zawartości 2"/>
          <p:cNvSpPr>
            <a:spLocks noGrp="1"/>
          </p:cNvSpPr>
          <p:nvPr>
            <p:ph idx="1"/>
          </p:nvPr>
        </p:nvSpPr>
        <p:spPr/>
        <p:txBody>
          <a:bodyPr>
            <a:normAutofit fontScale="92500" lnSpcReduction="10000"/>
          </a:bodyPr>
          <a:lstStyle/>
          <a:p>
            <a:r>
              <a:rPr lang="en-GB" dirty="0" smtClean="0"/>
              <a:t>Wars have been fought over oil, territory and national prestige.</a:t>
            </a:r>
          </a:p>
          <a:p>
            <a:r>
              <a:rPr lang="en-GB" dirty="0" smtClean="0"/>
              <a:t>Some wars have even been fought over opium.</a:t>
            </a:r>
          </a:p>
          <a:p>
            <a:r>
              <a:rPr lang="en-GB" dirty="0" smtClean="0"/>
              <a:t>In ancient times, the pretty face of Helen of Troy is said to have launched a thousand ships.</a:t>
            </a:r>
          </a:p>
          <a:p>
            <a:r>
              <a:rPr lang="en-GB" dirty="0" smtClean="0"/>
              <a:t>But surely the three </a:t>
            </a:r>
            <a:r>
              <a:rPr lang="en-GB" i="1" dirty="0" smtClean="0"/>
              <a:t>Cod Conflicts</a:t>
            </a:r>
            <a:r>
              <a:rPr lang="en-GB" dirty="0" smtClean="0"/>
              <a:t> or “</a:t>
            </a:r>
            <a:r>
              <a:rPr lang="en-GB" i="1" dirty="0" smtClean="0"/>
              <a:t>Cod</a:t>
            </a:r>
            <a:r>
              <a:rPr lang="en-GB" dirty="0" smtClean="0"/>
              <a:t> </a:t>
            </a:r>
            <a:r>
              <a:rPr lang="en-GB" i="1" dirty="0" smtClean="0"/>
              <a:t>Wars</a:t>
            </a:r>
            <a:r>
              <a:rPr lang="en-GB" dirty="0" smtClean="0"/>
              <a:t>” which dominated the relationship between Iceland and Britain in the late 20</a:t>
            </a:r>
            <a:r>
              <a:rPr lang="en-GB" baseline="30000" dirty="0" smtClean="0"/>
              <a:t>th</a:t>
            </a:r>
            <a:r>
              <a:rPr lang="en-GB" dirty="0" smtClean="0"/>
              <a:t> century must go down in history as the most peculiar dispute between two nations ever.</a:t>
            </a:r>
            <a:endParaRPr lang="en-GB" dirty="0"/>
          </a:p>
        </p:txBody>
      </p:sp>
    </p:spTree>
    <p:extLst>
      <p:ext uri="{BB962C8B-B14F-4D97-AF65-F5344CB8AC3E}">
        <p14:creationId xmlns:p14="http://schemas.microsoft.com/office/powerpoint/2010/main" val="4146603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16632"/>
            <a:ext cx="6768000" cy="66426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69219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60648"/>
            <a:ext cx="8496000" cy="63961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7640871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Iceland</a:t>
            </a:r>
            <a:endParaRPr lang="en-GB" dirty="0"/>
          </a:p>
        </p:txBody>
      </p:sp>
      <p:sp>
        <p:nvSpPr>
          <p:cNvPr id="3" name="Symbol zastępczy zawartości 2"/>
          <p:cNvSpPr>
            <a:spLocks noGrp="1"/>
          </p:cNvSpPr>
          <p:nvPr>
            <p:ph idx="1"/>
          </p:nvPr>
        </p:nvSpPr>
        <p:spPr/>
        <p:txBody>
          <a:bodyPr>
            <a:normAutofit fontScale="92500"/>
          </a:bodyPr>
          <a:lstStyle/>
          <a:p>
            <a:r>
              <a:rPr lang="en-GB" dirty="0" smtClean="0"/>
              <a:t>At the time of the dispute, Icelandic tourism had yet to be developed so fishing formed a major part of the Icelandic economy.</a:t>
            </a:r>
          </a:p>
          <a:p>
            <a:r>
              <a:rPr lang="en-GB" dirty="0" smtClean="0"/>
              <a:t>As the nineteenth century progressed, Britain’s prosperity and population grew and grew as did the nation’s appetite for fish and chips.</a:t>
            </a:r>
          </a:p>
          <a:p>
            <a:r>
              <a:rPr lang="en-GB" dirty="0" smtClean="0"/>
              <a:t>Steam powered British trawlers had the range to reach Icelandic waters quickly before sailing back to their home ports with a fresh catch.</a:t>
            </a:r>
          </a:p>
          <a:p>
            <a:endParaRPr lang="en-GB" dirty="0"/>
          </a:p>
        </p:txBody>
      </p:sp>
    </p:spTree>
    <p:extLst>
      <p:ext uri="{BB962C8B-B14F-4D97-AF65-F5344CB8AC3E}">
        <p14:creationId xmlns:p14="http://schemas.microsoft.com/office/powerpoint/2010/main" val="3640508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692696"/>
            <a:ext cx="8496000" cy="54002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69219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Iceland</a:t>
            </a:r>
            <a:endParaRPr lang="en-GB" dirty="0"/>
          </a:p>
        </p:txBody>
      </p:sp>
      <p:sp>
        <p:nvSpPr>
          <p:cNvPr id="3" name="Symbol zastępczy zawartości 2"/>
          <p:cNvSpPr>
            <a:spLocks noGrp="1"/>
          </p:cNvSpPr>
          <p:nvPr>
            <p:ph idx="1"/>
          </p:nvPr>
        </p:nvSpPr>
        <p:spPr/>
        <p:txBody>
          <a:bodyPr>
            <a:normAutofit fontScale="92500"/>
          </a:bodyPr>
          <a:lstStyle/>
          <a:p>
            <a:r>
              <a:rPr lang="en-GB" dirty="0" smtClean="0"/>
              <a:t>At the time Denmark ruled over Iceland and on one occasion the British captain of a trawler was taken into custody by the Danish Navy.</a:t>
            </a:r>
          </a:p>
          <a:p>
            <a:r>
              <a:rPr lang="en-GB" dirty="0" smtClean="0"/>
              <a:t>The enterprising captain left instructions for his vessel to “make a run for it”.</a:t>
            </a:r>
          </a:p>
          <a:p>
            <a:r>
              <a:rPr lang="en-GB" dirty="0" smtClean="0"/>
              <a:t>The steam powered trawler outran the Danish naval vessel which fired shots in an effort to slow it down, in the end the trawler got away.</a:t>
            </a:r>
          </a:p>
          <a:p>
            <a:r>
              <a:rPr lang="en-GB" dirty="0" smtClean="0"/>
              <a:t>Round one to Britain!</a:t>
            </a:r>
          </a:p>
          <a:p>
            <a:endParaRPr lang="en-GB" dirty="0"/>
          </a:p>
        </p:txBody>
      </p:sp>
    </p:spTree>
    <p:extLst>
      <p:ext uri="{BB962C8B-B14F-4D97-AF65-F5344CB8AC3E}">
        <p14:creationId xmlns:p14="http://schemas.microsoft.com/office/powerpoint/2010/main" val="3640508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779672"/>
            <a:ext cx="8496000" cy="509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692191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Iceland</a:t>
            </a:r>
            <a:endParaRPr lang="en-GB" dirty="0"/>
          </a:p>
        </p:txBody>
      </p:sp>
      <p:sp>
        <p:nvSpPr>
          <p:cNvPr id="3" name="Symbol zastępczy zawartości 2"/>
          <p:cNvSpPr>
            <a:spLocks noGrp="1"/>
          </p:cNvSpPr>
          <p:nvPr>
            <p:ph idx="1"/>
          </p:nvPr>
        </p:nvSpPr>
        <p:spPr/>
        <p:txBody>
          <a:bodyPr>
            <a:normAutofit fontScale="92500" lnSpcReduction="20000"/>
          </a:bodyPr>
          <a:lstStyle/>
          <a:p>
            <a:r>
              <a:rPr lang="en-GB" dirty="0" smtClean="0"/>
              <a:t>After the Germans occupied Denmark in 1940, the island of Iceland was occupied by first British and then American troops in order to keep it out of German hands.</a:t>
            </a:r>
          </a:p>
          <a:p>
            <a:r>
              <a:rPr lang="en-GB" dirty="0" smtClean="0"/>
              <a:t>The people of Iceland objected as they wished to remain neutral but they had little say in the matter.</a:t>
            </a:r>
          </a:p>
          <a:p>
            <a:r>
              <a:rPr lang="en-GB" dirty="0" smtClean="0"/>
              <a:t>In the 1960s and 70s the plucky Icelanders </a:t>
            </a:r>
            <a:r>
              <a:rPr lang="en-GB" dirty="0" smtClean="0"/>
              <a:t>finally </a:t>
            </a:r>
            <a:r>
              <a:rPr lang="en-GB" dirty="0" smtClean="0"/>
              <a:t>had enough and stood up to British imperialism by ramming both their fishing trawlers and the warships sent to protect them.</a:t>
            </a:r>
            <a:endParaRPr lang="en-GB" dirty="0"/>
          </a:p>
        </p:txBody>
      </p:sp>
    </p:spTree>
    <p:extLst>
      <p:ext uri="{BB962C8B-B14F-4D97-AF65-F5344CB8AC3E}">
        <p14:creationId xmlns:p14="http://schemas.microsoft.com/office/powerpoint/2010/main" val="3640508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76672"/>
            <a:ext cx="8496000" cy="6015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69219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Iceland</a:t>
            </a:r>
            <a:endParaRPr lang="en-GB" dirty="0"/>
          </a:p>
        </p:txBody>
      </p:sp>
      <p:sp>
        <p:nvSpPr>
          <p:cNvPr id="3" name="Symbol zastępczy zawartości 2"/>
          <p:cNvSpPr>
            <a:spLocks noGrp="1"/>
          </p:cNvSpPr>
          <p:nvPr>
            <p:ph idx="1"/>
          </p:nvPr>
        </p:nvSpPr>
        <p:spPr/>
        <p:txBody>
          <a:bodyPr/>
          <a:lstStyle/>
          <a:p>
            <a:r>
              <a:rPr lang="en-GB" dirty="0" smtClean="0"/>
              <a:t>They also deployed a top secret weapon for the first time.</a:t>
            </a:r>
          </a:p>
          <a:p>
            <a:r>
              <a:rPr lang="en-GB" dirty="0" smtClean="0"/>
              <a:t>While British warships fired shots across their bows in an effort to intimidate the tiny Icelandic coastguard fleet, these vessels towed net cutting devices which </a:t>
            </a:r>
            <a:r>
              <a:rPr lang="en-GB" dirty="0"/>
              <a:t>s</a:t>
            </a:r>
            <a:r>
              <a:rPr lang="en-GB" dirty="0" smtClean="0"/>
              <a:t>evered the lines connecting the British trawlers with their valuable nets.</a:t>
            </a:r>
          </a:p>
          <a:p>
            <a:endParaRPr lang="en-GB" dirty="0"/>
          </a:p>
        </p:txBody>
      </p:sp>
    </p:spTree>
    <p:extLst>
      <p:ext uri="{BB962C8B-B14F-4D97-AF65-F5344CB8AC3E}">
        <p14:creationId xmlns:p14="http://schemas.microsoft.com/office/powerpoint/2010/main" val="3640508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608920"/>
            <a:ext cx="8496000" cy="5556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692191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Iceland</a:t>
            </a:r>
            <a:endParaRPr lang="en-GB" dirty="0"/>
          </a:p>
        </p:txBody>
      </p:sp>
      <p:sp>
        <p:nvSpPr>
          <p:cNvPr id="3" name="Symbol zastępczy zawartości 2"/>
          <p:cNvSpPr>
            <a:spLocks noGrp="1"/>
          </p:cNvSpPr>
          <p:nvPr>
            <p:ph idx="1"/>
          </p:nvPr>
        </p:nvSpPr>
        <p:spPr/>
        <p:txBody>
          <a:bodyPr>
            <a:normAutofit fontScale="85000" lnSpcReduction="20000"/>
          </a:bodyPr>
          <a:lstStyle/>
          <a:p>
            <a:r>
              <a:rPr lang="en-GB" dirty="0" smtClean="0"/>
              <a:t>The Icelandic authorities cunningly used diplomacy to gain the upper hand.</a:t>
            </a:r>
          </a:p>
          <a:p>
            <a:r>
              <a:rPr lang="en-GB" dirty="0" smtClean="0"/>
              <a:t>Britain appeared to be a ridiculous bully on the world stage as it attempted to intimidate a nation which didn’t even have a navy of its own.</a:t>
            </a:r>
          </a:p>
          <a:p>
            <a:r>
              <a:rPr lang="en-GB" dirty="0" smtClean="0"/>
              <a:t>When Britain boycotted fish landed by Icelandic trawlers in British ports, the fishermen began to sell their catch to the Soviet Union instead.</a:t>
            </a:r>
          </a:p>
          <a:p>
            <a:r>
              <a:rPr lang="en-GB" dirty="0" smtClean="0"/>
              <a:t>The US also agreed to buy Icelandic fish when Iceland threatened to leave NATO.</a:t>
            </a:r>
          </a:p>
          <a:p>
            <a:r>
              <a:rPr lang="en-GB" dirty="0" smtClean="0"/>
              <a:t>Finally Iceland got its way and won exclusive rights to fish in a massive area around the country.</a:t>
            </a:r>
            <a:endParaRPr lang="en-GB" dirty="0"/>
          </a:p>
        </p:txBody>
      </p:sp>
    </p:spTree>
    <p:extLst>
      <p:ext uri="{BB962C8B-B14F-4D97-AF65-F5344CB8AC3E}">
        <p14:creationId xmlns:p14="http://schemas.microsoft.com/office/powerpoint/2010/main" val="3640508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22729"/>
            <a:ext cx="8496000" cy="61306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692191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Iceland</a:t>
            </a:r>
            <a:endParaRPr lang="en-GB" dirty="0"/>
          </a:p>
        </p:txBody>
      </p:sp>
      <p:sp>
        <p:nvSpPr>
          <p:cNvPr id="3" name="Symbol zastępczy zawartości 2"/>
          <p:cNvSpPr>
            <a:spLocks noGrp="1"/>
          </p:cNvSpPr>
          <p:nvPr>
            <p:ph idx="1"/>
          </p:nvPr>
        </p:nvSpPr>
        <p:spPr/>
        <p:txBody>
          <a:bodyPr/>
          <a:lstStyle/>
          <a:p>
            <a:r>
              <a:rPr lang="en-GB" dirty="0" smtClean="0"/>
              <a:t>As you may have gathered, Iceland likes to do its own thing.</a:t>
            </a:r>
          </a:p>
          <a:p>
            <a:r>
              <a:rPr lang="en-GB" dirty="0" smtClean="0"/>
              <a:t>The capital city of Reykjavík may have a tiny population but it has the character and charm of a much bigger city.</a:t>
            </a:r>
          </a:p>
          <a:p>
            <a:r>
              <a:rPr lang="en-GB" dirty="0" smtClean="0"/>
              <a:t>The people of Iceland have largely rejected American fast food outlets, they prefer to dine in their own restaurants.  </a:t>
            </a:r>
            <a:endParaRPr lang="en-GB" dirty="0"/>
          </a:p>
        </p:txBody>
      </p:sp>
    </p:spTree>
    <p:extLst>
      <p:ext uri="{BB962C8B-B14F-4D97-AF65-F5344CB8AC3E}">
        <p14:creationId xmlns:p14="http://schemas.microsoft.com/office/powerpoint/2010/main" val="3640508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188640"/>
            <a:ext cx="8496000" cy="6301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692191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1026264"/>
            <a:ext cx="8496000" cy="477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7771109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836712"/>
            <a:ext cx="8496000" cy="5144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574314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Iceland</a:t>
            </a:r>
            <a:endParaRPr lang="en-GB" dirty="0"/>
          </a:p>
        </p:txBody>
      </p:sp>
      <p:sp>
        <p:nvSpPr>
          <p:cNvPr id="3" name="Symbol zastępczy zawartości 2"/>
          <p:cNvSpPr>
            <a:spLocks noGrp="1"/>
          </p:cNvSpPr>
          <p:nvPr>
            <p:ph idx="1"/>
          </p:nvPr>
        </p:nvSpPr>
        <p:spPr/>
        <p:txBody>
          <a:bodyPr>
            <a:normAutofit fontScale="92500" lnSpcReduction="10000"/>
          </a:bodyPr>
          <a:lstStyle/>
          <a:p>
            <a:r>
              <a:rPr lang="en-GB" dirty="0" smtClean="0"/>
              <a:t>Icelanders are very well educated, indeed a large percentage of the population reads books on a regular basis.</a:t>
            </a:r>
          </a:p>
          <a:p>
            <a:r>
              <a:rPr lang="en-GB" dirty="0" smtClean="0"/>
              <a:t>It is the land of fire and ice.</a:t>
            </a:r>
          </a:p>
          <a:p>
            <a:r>
              <a:rPr lang="en-GB" dirty="0" smtClean="0"/>
              <a:t>The landscape is dominated by enormous glaciers which seasonally melt to produce thousands of waterfalls.</a:t>
            </a:r>
          </a:p>
          <a:p>
            <a:r>
              <a:rPr lang="en-GB" dirty="0" smtClean="0"/>
              <a:t>Iceland sits on the meeting point between two tectonic plates and is famous for its volcanic activity and hot springs.</a:t>
            </a:r>
            <a:endParaRPr lang="en-GB" dirty="0"/>
          </a:p>
        </p:txBody>
      </p:sp>
    </p:spTree>
    <p:extLst>
      <p:ext uri="{BB962C8B-B14F-4D97-AF65-F5344CB8AC3E}">
        <p14:creationId xmlns:p14="http://schemas.microsoft.com/office/powerpoint/2010/main" val="3640508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1200848"/>
            <a:ext cx="8496000" cy="446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692191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Iceland</a:t>
            </a:r>
            <a:endParaRPr lang="en-GB" dirty="0"/>
          </a:p>
        </p:txBody>
      </p:sp>
      <p:sp>
        <p:nvSpPr>
          <p:cNvPr id="3" name="Symbol zastępczy zawartości 2"/>
          <p:cNvSpPr>
            <a:spLocks noGrp="1"/>
          </p:cNvSpPr>
          <p:nvPr>
            <p:ph idx="1"/>
          </p:nvPr>
        </p:nvSpPr>
        <p:spPr/>
        <p:txBody>
          <a:bodyPr>
            <a:normAutofit fontScale="92500" lnSpcReduction="20000"/>
          </a:bodyPr>
          <a:lstStyle/>
          <a:p>
            <a:r>
              <a:rPr lang="en-GB" dirty="0" smtClean="0"/>
              <a:t>The stunning and steaming hot blue lagoon has helped to attract millions of visitors to the country.</a:t>
            </a:r>
          </a:p>
          <a:p>
            <a:r>
              <a:rPr lang="en-GB" dirty="0" smtClean="0"/>
              <a:t>With its tiny population of around 400,000, the country boasts more visitors per capita than any other nation on Earth.</a:t>
            </a:r>
          </a:p>
          <a:p>
            <a:r>
              <a:rPr lang="en-GB" dirty="0" smtClean="0"/>
              <a:t>However, even though the country may have geared up to suit the needs of the modern highly competitive tourism industry, it has refused to sell its soul.</a:t>
            </a:r>
          </a:p>
          <a:p>
            <a:r>
              <a:rPr lang="en-GB" dirty="0" smtClean="0"/>
              <a:t>Iceland is still Iceland!</a:t>
            </a:r>
            <a:endParaRPr lang="en-GB" dirty="0"/>
          </a:p>
        </p:txBody>
      </p:sp>
    </p:spTree>
    <p:extLst>
      <p:ext uri="{BB962C8B-B14F-4D97-AF65-F5344CB8AC3E}">
        <p14:creationId xmlns:p14="http://schemas.microsoft.com/office/powerpoint/2010/main" val="3640508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69850"/>
            <a:ext cx="7620000" cy="672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692191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Iceland</a:t>
            </a:r>
            <a:endParaRPr lang="en-GB" dirty="0"/>
          </a:p>
        </p:txBody>
      </p:sp>
      <p:sp>
        <p:nvSpPr>
          <p:cNvPr id="3" name="Symbol zastępczy zawartości 2"/>
          <p:cNvSpPr>
            <a:spLocks noGrp="1"/>
          </p:cNvSpPr>
          <p:nvPr>
            <p:ph idx="1"/>
          </p:nvPr>
        </p:nvSpPr>
        <p:spPr/>
        <p:txBody>
          <a:bodyPr/>
          <a:lstStyle/>
          <a:p>
            <a:r>
              <a:rPr lang="en-GB" dirty="0" smtClean="0"/>
              <a:t>In 2008 the financial world was rocked by a series of banking collapses.</a:t>
            </a:r>
          </a:p>
          <a:p>
            <a:r>
              <a:rPr lang="en-GB" dirty="0" smtClean="0"/>
              <a:t>A number of banks had built a sort of financial “house of cards” in the years leading up to the collapse.</a:t>
            </a:r>
          </a:p>
          <a:p>
            <a:r>
              <a:rPr lang="en-GB" dirty="0" smtClean="0"/>
              <a:t>Some real-estate investors had borrowed and spent rather recklessly and they were in no position to pay off their debts.</a:t>
            </a:r>
          </a:p>
          <a:p>
            <a:endParaRPr lang="en-GB" dirty="0"/>
          </a:p>
        </p:txBody>
      </p:sp>
    </p:spTree>
    <p:extLst>
      <p:ext uri="{BB962C8B-B14F-4D97-AF65-F5344CB8AC3E}">
        <p14:creationId xmlns:p14="http://schemas.microsoft.com/office/powerpoint/2010/main" val="3640508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44624"/>
            <a:ext cx="4608000" cy="67161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692191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Iceland</a:t>
            </a:r>
            <a:endParaRPr lang="en-GB" dirty="0"/>
          </a:p>
        </p:txBody>
      </p:sp>
      <p:sp>
        <p:nvSpPr>
          <p:cNvPr id="3" name="Symbol zastępczy zawartości 2"/>
          <p:cNvSpPr>
            <a:spLocks noGrp="1"/>
          </p:cNvSpPr>
          <p:nvPr>
            <p:ph idx="1"/>
          </p:nvPr>
        </p:nvSpPr>
        <p:spPr/>
        <p:txBody>
          <a:bodyPr>
            <a:normAutofit fontScale="62500" lnSpcReduction="20000"/>
          </a:bodyPr>
          <a:lstStyle/>
          <a:p>
            <a:r>
              <a:rPr lang="en-GB" dirty="0" smtClean="0"/>
              <a:t>The two island nations of Ireland and Iceland were very badly affected as their banking sectors were huge relative to the size of the real economies of the two nations.</a:t>
            </a:r>
          </a:p>
          <a:p>
            <a:r>
              <a:rPr lang="pl-PL" dirty="0" smtClean="0"/>
              <a:t>The </a:t>
            </a:r>
            <a:r>
              <a:rPr lang="en-GB" dirty="0" smtClean="0"/>
              <a:t>banking sectors of the two nations were hanging by a thread by 2008.</a:t>
            </a:r>
          </a:p>
          <a:p>
            <a:r>
              <a:rPr lang="en-GB" dirty="0" smtClean="0"/>
              <a:t>They were also hanging over a kind of financial abyss with no way out.</a:t>
            </a:r>
          </a:p>
          <a:p>
            <a:r>
              <a:rPr lang="en-GB" dirty="0" smtClean="0"/>
              <a:t>The moment </a:t>
            </a:r>
            <a:r>
              <a:rPr lang="en-GB" dirty="0"/>
              <a:t>of </a:t>
            </a:r>
            <a:r>
              <a:rPr lang="en-GB" dirty="0" smtClean="0"/>
              <a:t>truth had finally arrived.</a:t>
            </a:r>
          </a:p>
          <a:p>
            <a:r>
              <a:rPr lang="en-GB" dirty="0" smtClean="0"/>
              <a:t>Despite massive international pressure to “save” its </a:t>
            </a:r>
            <a:r>
              <a:rPr lang="en-GB" dirty="0" smtClean="0"/>
              <a:t>banking sector, t</a:t>
            </a:r>
            <a:r>
              <a:rPr lang="en-GB" dirty="0" smtClean="0"/>
              <a:t>he state of Iceland cut the thread and allowed the entire sector to collapse.</a:t>
            </a:r>
          </a:p>
          <a:p>
            <a:r>
              <a:rPr lang="en-GB" dirty="0" smtClean="0"/>
              <a:t>The central bank printed money to cover the losses of Icelandic citizens and emergency debt forgiveness programs were initiated, however, foreign investors were on their own!</a:t>
            </a:r>
            <a:endParaRPr lang="en-GB" dirty="0" smtClean="0"/>
          </a:p>
          <a:p>
            <a:r>
              <a:rPr lang="en-GB" dirty="0" smtClean="0"/>
              <a:t>The Republic of Ireland mutated into an entity designed to keep the bloated banking sector alive at all costs.</a:t>
            </a:r>
          </a:p>
          <a:p>
            <a:r>
              <a:rPr lang="en-GB" dirty="0" smtClean="0"/>
              <a:t>The social costs of this decision have been devastating, the vast majority of people were forced to pay the gambling debts of the chosen few. </a:t>
            </a:r>
            <a:endParaRPr lang="en-GB" dirty="0"/>
          </a:p>
        </p:txBody>
      </p:sp>
    </p:spTree>
    <p:extLst>
      <p:ext uri="{BB962C8B-B14F-4D97-AF65-F5344CB8AC3E}">
        <p14:creationId xmlns:p14="http://schemas.microsoft.com/office/powerpoint/2010/main" val="3640508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1124744"/>
            <a:ext cx="8496000" cy="446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692191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Iceland</a:t>
            </a:r>
            <a:endParaRPr lang="en-GB" dirty="0"/>
          </a:p>
        </p:txBody>
      </p:sp>
      <p:sp>
        <p:nvSpPr>
          <p:cNvPr id="3" name="Symbol zastępczy zawartości 2"/>
          <p:cNvSpPr>
            <a:spLocks noGrp="1"/>
          </p:cNvSpPr>
          <p:nvPr>
            <p:ph idx="1"/>
          </p:nvPr>
        </p:nvSpPr>
        <p:spPr/>
        <p:txBody>
          <a:bodyPr>
            <a:normAutofit fontScale="85000" lnSpcReduction="10000"/>
          </a:bodyPr>
          <a:lstStyle/>
          <a:p>
            <a:r>
              <a:rPr lang="en-GB" dirty="0" smtClean="0"/>
              <a:t>Bjork is by far the most famous living citizen of Iceland.</a:t>
            </a:r>
          </a:p>
          <a:p>
            <a:r>
              <a:rPr lang="en-GB" dirty="0" smtClean="0"/>
              <a:t>She’s a fitting symbol of the tiny nation as the musician has always defied convention in an industry full of style without substance.</a:t>
            </a:r>
          </a:p>
          <a:p>
            <a:r>
              <a:rPr lang="en-GB" dirty="0" smtClean="0"/>
              <a:t>She has been described as an “Icelandic elf” and while she understandably dislikes the description she has made a career out of playing up to her reputation for being rather strange and  otherworldly.</a:t>
            </a:r>
          </a:p>
          <a:p>
            <a:r>
              <a:rPr lang="en-GB" dirty="0" smtClean="0"/>
              <a:t>In the opinion of the author she’s a talented musician who isn’t afrai</a:t>
            </a:r>
            <a:r>
              <a:rPr lang="en-GB" dirty="0" smtClean="0"/>
              <a:t>d to confound her fans, in fact, she delights in “trolling” them!</a:t>
            </a:r>
            <a:endParaRPr lang="en-GB" dirty="0"/>
          </a:p>
        </p:txBody>
      </p:sp>
    </p:spTree>
    <p:extLst>
      <p:ext uri="{BB962C8B-B14F-4D97-AF65-F5344CB8AC3E}">
        <p14:creationId xmlns:p14="http://schemas.microsoft.com/office/powerpoint/2010/main" val="3640508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948671"/>
            <a:ext cx="8496000" cy="47845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692191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Iceland</a:t>
            </a:r>
            <a:endParaRPr lang="en-GB" dirty="0"/>
          </a:p>
        </p:txBody>
      </p:sp>
      <p:sp>
        <p:nvSpPr>
          <p:cNvPr id="3" name="Symbol zastępczy zawartości 2"/>
          <p:cNvSpPr>
            <a:spLocks noGrp="1"/>
          </p:cNvSpPr>
          <p:nvPr>
            <p:ph idx="1"/>
          </p:nvPr>
        </p:nvSpPr>
        <p:spPr/>
        <p:txBody>
          <a:bodyPr>
            <a:normAutofit fontScale="85000" lnSpcReduction="20000"/>
          </a:bodyPr>
          <a:lstStyle/>
          <a:p>
            <a:r>
              <a:rPr lang="en-GB" dirty="0" smtClean="0"/>
              <a:t>Because of its remote location, Iceland was one of the last places in Europe to be settled.</a:t>
            </a:r>
          </a:p>
          <a:p>
            <a:r>
              <a:rPr lang="en-GB" dirty="0" smtClean="0"/>
              <a:t>We will probably never know for sure what really happened over a thousand years ago but the Viking settlement of the island was certainly well chronicled.</a:t>
            </a:r>
          </a:p>
          <a:p>
            <a:r>
              <a:rPr lang="en-GB" dirty="0" smtClean="0"/>
              <a:t>Iceland is a Nordic nation with deep cultural ties to other Nordic nations, specifically Norway, Sweden and Denmark.</a:t>
            </a:r>
          </a:p>
          <a:p>
            <a:r>
              <a:rPr lang="en-GB" dirty="0" smtClean="0"/>
              <a:t>Iceland is something of a cultural time capsule due to its remote location and independent outlook.</a:t>
            </a:r>
          </a:p>
          <a:p>
            <a:r>
              <a:rPr lang="en-GB" dirty="0" smtClean="0"/>
              <a:t>The Icelandic language is almost identical to Old Norse which died out hundreds of years ago. </a:t>
            </a:r>
            <a:endParaRPr lang="en-GB" dirty="0"/>
          </a:p>
        </p:txBody>
      </p:sp>
    </p:spTree>
    <p:extLst>
      <p:ext uri="{BB962C8B-B14F-4D97-AF65-F5344CB8AC3E}">
        <p14:creationId xmlns:p14="http://schemas.microsoft.com/office/powerpoint/2010/main" val="3640508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4352" y="261351"/>
            <a:ext cx="6336000" cy="6336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692191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Iceland</a:t>
            </a:r>
            <a:endParaRPr lang="en-GB" dirty="0"/>
          </a:p>
        </p:txBody>
      </p:sp>
      <p:sp>
        <p:nvSpPr>
          <p:cNvPr id="3" name="Symbol zastępczy zawartości 2"/>
          <p:cNvSpPr>
            <a:spLocks noGrp="1"/>
          </p:cNvSpPr>
          <p:nvPr>
            <p:ph idx="1"/>
          </p:nvPr>
        </p:nvSpPr>
        <p:spPr/>
        <p:txBody>
          <a:bodyPr>
            <a:normAutofit fontScale="85000" lnSpcReduction="20000"/>
          </a:bodyPr>
          <a:lstStyle/>
          <a:p>
            <a:r>
              <a:rPr lang="en-GB" dirty="0" smtClean="0"/>
              <a:t>Icelandic DNA is fascinating because it hints at a dark past.</a:t>
            </a:r>
          </a:p>
          <a:p>
            <a:r>
              <a:rPr lang="en-GB" dirty="0" smtClean="0"/>
              <a:t>Almost every cell in the human body has an organelle called mitochondria, it functions as a kind of organic battery which supplies the chemical energy required to power the vital functions of the cell.</a:t>
            </a:r>
          </a:p>
          <a:p>
            <a:r>
              <a:rPr lang="en-GB" dirty="0" smtClean="0"/>
              <a:t>Mitochondria has its own DNA which is exclusively passed down the female line from mother to daughter.</a:t>
            </a:r>
          </a:p>
          <a:p>
            <a:r>
              <a:rPr lang="en-GB" dirty="0" smtClean="0"/>
              <a:t>Around two thirds of Icelandic mitochondrial DNA originates from Ireland and Scotland whereas the majority of male DNA (found on the Y Chromosome) is of Scandinavian (Viking) origin.</a:t>
            </a:r>
            <a:endParaRPr lang="en-GB" dirty="0"/>
          </a:p>
        </p:txBody>
      </p:sp>
    </p:spTree>
    <p:extLst>
      <p:ext uri="{BB962C8B-B14F-4D97-AF65-F5344CB8AC3E}">
        <p14:creationId xmlns:p14="http://schemas.microsoft.com/office/powerpoint/2010/main" val="3640508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4232" y="116632"/>
            <a:ext cx="4176000" cy="65312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692191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Iceland</a:t>
            </a:r>
            <a:endParaRPr lang="en-GB" dirty="0"/>
          </a:p>
        </p:txBody>
      </p:sp>
      <p:sp>
        <p:nvSpPr>
          <p:cNvPr id="3" name="Symbol zastępczy zawartości 2"/>
          <p:cNvSpPr>
            <a:spLocks noGrp="1"/>
          </p:cNvSpPr>
          <p:nvPr>
            <p:ph idx="1"/>
          </p:nvPr>
        </p:nvSpPr>
        <p:spPr/>
        <p:txBody>
          <a:bodyPr>
            <a:normAutofit fontScale="62500" lnSpcReduction="20000"/>
          </a:bodyPr>
          <a:lstStyle/>
          <a:p>
            <a:r>
              <a:rPr lang="en-GB" dirty="0" smtClean="0"/>
              <a:t>It would seem that many Scottish and Irish women made the voyage to Iceland.</a:t>
            </a:r>
          </a:p>
          <a:p>
            <a:r>
              <a:rPr lang="en-GB" dirty="0" smtClean="0"/>
              <a:t>Sadly, the island has a history of bonded labour so it is certain that not all of the female ancestors of the modern Icelandic population travelled there voluntarily.</a:t>
            </a:r>
          </a:p>
          <a:p>
            <a:r>
              <a:rPr lang="en-GB" dirty="0" smtClean="0"/>
              <a:t>Modern Iceland has a tiny population relative to its size but in the distant past the population was far smaller owing to disease and the periodic eruptions of the many active volcanoes on the island.</a:t>
            </a:r>
          </a:p>
          <a:p>
            <a:r>
              <a:rPr lang="en-GB" dirty="0" smtClean="0"/>
              <a:t>This has resulted in modern Icelanders being one of the most genetically homogenous populations on Earth.</a:t>
            </a:r>
          </a:p>
          <a:p>
            <a:r>
              <a:rPr lang="en-GB" dirty="0" smtClean="0"/>
              <a:t>The country features a dating app which informs users if the person they desire is closely related to them! </a:t>
            </a:r>
          </a:p>
          <a:p>
            <a:r>
              <a:rPr lang="en-GB" dirty="0" smtClean="0"/>
              <a:t>One group which definitely didn’t make a genetic contribution to Iceland is the Irish monks, but they may well have been the very first settlers on the island as carved Christian crosses have been discovered in remote caves.</a:t>
            </a:r>
          </a:p>
          <a:p>
            <a:endParaRPr lang="en-GB" dirty="0"/>
          </a:p>
        </p:txBody>
      </p:sp>
    </p:spTree>
    <p:extLst>
      <p:ext uri="{BB962C8B-B14F-4D97-AF65-F5344CB8AC3E}">
        <p14:creationId xmlns:p14="http://schemas.microsoft.com/office/powerpoint/2010/main" val="3640508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60648"/>
            <a:ext cx="8496000" cy="6372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692191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Iceland</a:t>
            </a:r>
            <a:endParaRPr lang="en-GB" dirty="0"/>
          </a:p>
        </p:txBody>
      </p:sp>
      <p:sp>
        <p:nvSpPr>
          <p:cNvPr id="3" name="Symbol zastępczy zawartości 2"/>
          <p:cNvSpPr>
            <a:spLocks noGrp="1"/>
          </p:cNvSpPr>
          <p:nvPr>
            <p:ph idx="1"/>
          </p:nvPr>
        </p:nvSpPr>
        <p:spPr/>
        <p:txBody>
          <a:bodyPr>
            <a:normAutofit fontScale="92500" lnSpcReduction="20000"/>
          </a:bodyPr>
          <a:lstStyle/>
          <a:p>
            <a:r>
              <a:rPr lang="en-GB" dirty="0" smtClean="0"/>
              <a:t>What should the visitor expect on their trip to Iceland?</a:t>
            </a:r>
          </a:p>
          <a:p>
            <a:r>
              <a:rPr lang="en-GB" dirty="0" smtClean="0"/>
              <a:t>As we have alread</a:t>
            </a:r>
            <a:r>
              <a:rPr lang="en-GB" dirty="0" smtClean="0"/>
              <a:t>y mentioned, Iceland has a tiny population relative to its size.</a:t>
            </a:r>
          </a:p>
          <a:p>
            <a:r>
              <a:rPr lang="en-GB" dirty="0" smtClean="0"/>
              <a:t>Outside the most densely populated urban areas </a:t>
            </a:r>
            <a:r>
              <a:rPr lang="en-GB" dirty="0"/>
              <a:t>of Reykjavík, </a:t>
            </a:r>
            <a:r>
              <a:rPr lang="en-GB" dirty="0" err="1" smtClean="0"/>
              <a:t>Kopavogur</a:t>
            </a:r>
            <a:r>
              <a:rPr lang="en-GB" dirty="0" smtClean="0"/>
              <a:t>, </a:t>
            </a:r>
            <a:r>
              <a:rPr lang="en-GB" dirty="0" err="1" smtClean="0"/>
              <a:t>Hafnarfjoerdur</a:t>
            </a:r>
            <a:r>
              <a:rPr lang="en-GB" dirty="0" smtClean="0"/>
              <a:t>, </a:t>
            </a:r>
            <a:r>
              <a:rPr lang="en-GB" dirty="0" err="1" smtClean="0"/>
              <a:t>Akureyri</a:t>
            </a:r>
            <a:r>
              <a:rPr lang="en-GB" dirty="0" smtClean="0"/>
              <a:t> and </a:t>
            </a:r>
            <a:r>
              <a:rPr lang="en-GB" dirty="0" err="1" smtClean="0"/>
              <a:t>Gardabaer</a:t>
            </a:r>
            <a:r>
              <a:rPr lang="en-GB" dirty="0" smtClean="0"/>
              <a:t>, the country is almost empty.</a:t>
            </a:r>
          </a:p>
          <a:p>
            <a:r>
              <a:rPr lang="en-GB" dirty="0" smtClean="0"/>
              <a:t>The urban areas are all situated on the coast, the centre of the island cannot be accessed by road because there aren’t any roads at all </a:t>
            </a:r>
            <a:r>
              <a:rPr lang="en-GB" dirty="0" smtClean="0"/>
              <a:t>on that part of the island.</a:t>
            </a:r>
            <a:endParaRPr lang="en-GB" dirty="0"/>
          </a:p>
        </p:txBody>
      </p:sp>
    </p:spTree>
    <p:extLst>
      <p:ext uri="{BB962C8B-B14F-4D97-AF65-F5344CB8AC3E}">
        <p14:creationId xmlns:p14="http://schemas.microsoft.com/office/powerpoint/2010/main" val="3640508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548680"/>
            <a:ext cx="8496000" cy="5664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692191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Iceland</a:t>
            </a:r>
            <a:endParaRPr lang="en-GB" dirty="0"/>
          </a:p>
        </p:txBody>
      </p:sp>
      <p:sp>
        <p:nvSpPr>
          <p:cNvPr id="3" name="Symbol zastępczy zawartości 2"/>
          <p:cNvSpPr>
            <a:spLocks noGrp="1"/>
          </p:cNvSpPr>
          <p:nvPr>
            <p:ph idx="1"/>
          </p:nvPr>
        </p:nvSpPr>
        <p:spPr/>
        <p:txBody>
          <a:bodyPr>
            <a:normAutofit fontScale="85000" lnSpcReduction="10000"/>
          </a:bodyPr>
          <a:lstStyle/>
          <a:p>
            <a:r>
              <a:rPr lang="en-GB" dirty="0" smtClean="0"/>
              <a:t>Iceland has very few trees, instead it has a stunningly beautiful landscape dominated by bare rock and ice.</a:t>
            </a:r>
          </a:p>
          <a:p>
            <a:r>
              <a:rPr lang="en-GB" dirty="0" smtClean="0"/>
              <a:t>The island is characterized by intense geothermal activity, visitors are never too far away from the nearest hot spring.</a:t>
            </a:r>
          </a:p>
          <a:p>
            <a:r>
              <a:rPr lang="en-GB" dirty="0" smtClean="0"/>
              <a:t>One well known geyser erupts every five minutes and shoots hot water  up to 20 metres into the air.</a:t>
            </a:r>
          </a:p>
          <a:p>
            <a:r>
              <a:rPr lang="en-GB" dirty="0" smtClean="0"/>
              <a:t>The island has enormous glaciers which melt in the summer to produce some spectacular waterfalls, many of which can be accessed via the single ring road which hugs the coast of the island.</a:t>
            </a:r>
          </a:p>
          <a:p>
            <a:endParaRPr lang="en-GB" dirty="0"/>
          </a:p>
        </p:txBody>
      </p:sp>
    </p:spTree>
    <p:extLst>
      <p:ext uri="{BB962C8B-B14F-4D97-AF65-F5344CB8AC3E}">
        <p14:creationId xmlns:p14="http://schemas.microsoft.com/office/powerpoint/2010/main" val="3640508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692696"/>
            <a:ext cx="8496000" cy="53066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692191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Iceland</a:t>
            </a:r>
            <a:endParaRPr lang="en-GB" dirty="0"/>
          </a:p>
        </p:txBody>
      </p:sp>
      <p:sp>
        <p:nvSpPr>
          <p:cNvPr id="3" name="Symbol zastępczy zawartości 2"/>
          <p:cNvSpPr>
            <a:spLocks noGrp="1"/>
          </p:cNvSpPr>
          <p:nvPr>
            <p:ph idx="1"/>
          </p:nvPr>
        </p:nvSpPr>
        <p:spPr/>
        <p:txBody>
          <a:bodyPr>
            <a:normAutofit fontScale="77500" lnSpcReduction="20000"/>
          </a:bodyPr>
          <a:lstStyle/>
          <a:p>
            <a:r>
              <a:rPr lang="en-GB" dirty="0" smtClean="0"/>
              <a:t>The natural beauty of the island is complimented by its friendly Icelandic horses which were introduced by the Vikings hundreds of years ago and have adapted to the harsh winter conditions by becoming smaller and growing a thicker coat.</a:t>
            </a:r>
          </a:p>
          <a:p>
            <a:r>
              <a:rPr lang="en-GB" dirty="0" smtClean="0"/>
              <a:t>Visiting tourists will also have ample opportunity to watch the whales and seabirds of the island.</a:t>
            </a:r>
          </a:p>
          <a:p>
            <a:r>
              <a:rPr lang="en-GB" dirty="0" smtClean="0"/>
              <a:t>Most tourists visit Iceland in the summer months because the days are much longer during this time of year.</a:t>
            </a:r>
          </a:p>
          <a:p>
            <a:r>
              <a:rPr lang="en-GB" dirty="0" smtClean="0"/>
              <a:t>This is</a:t>
            </a:r>
            <a:r>
              <a:rPr lang="en-GB" dirty="0" smtClean="0"/>
              <a:t> because the country lies just outside the arctic circle.</a:t>
            </a:r>
          </a:p>
          <a:p>
            <a:r>
              <a:rPr lang="en-GB" dirty="0" smtClean="0"/>
              <a:t>Don’t expect warm, sunny days but temperatures occasionally climb as high as 20 degrees Celsius in July.</a:t>
            </a:r>
            <a:endParaRPr lang="en-GB" dirty="0"/>
          </a:p>
        </p:txBody>
      </p:sp>
    </p:spTree>
    <p:extLst>
      <p:ext uri="{BB962C8B-B14F-4D97-AF65-F5344CB8AC3E}">
        <p14:creationId xmlns:p14="http://schemas.microsoft.com/office/powerpoint/2010/main" val="3640508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559990"/>
            <a:ext cx="8496000" cy="5677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692191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Iceland</a:t>
            </a:r>
            <a:endParaRPr lang="en-GB" dirty="0"/>
          </a:p>
        </p:txBody>
      </p:sp>
      <p:sp>
        <p:nvSpPr>
          <p:cNvPr id="3" name="Symbol zastępczy zawartości 2"/>
          <p:cNvSpPr>
            <a:spLocks noGrp="1"/>
          </p:cNvSpPr>
          <p:nvPr>
            <p:ph idx="1"/>
          </p:nvPr>
        </p:nvSpPr>
        <p:spPr/>
        <p:txBody>
          <a:bodyPr>
            <a:normAutofit fontScale="92500" lnSpcReduction="20000"/>
          </a:bodyPr>
          <a:lstStyle/>
          <a:p>
            <a:r>
              <a:rPr lang="en-GB" dirty="0" smtClean="0"/>
              <a:t>Iceland has some unexpected attractions as well as its stunning natural beauty. </a:t>
            </a:r>
          </a:p>
          <a:p>
            <a:r>
              <a:rPr lang="en-GB" dirty="0" smtClean="0"/>
              <a:t>For example, the </a:t>
            </a:r>
            <a:r>
              <a:rPr lang="en-GB" dirty="0"/>
              <a:t> </a:t>
            </a:r>
            <a:r>
              <a:rPr lang="en-GB" dirty="0" err="1" smtClean="0"/>
              <a:t>Friðheimar</a:t>
            </a:r>
            <a:r>
              <a:rPr lang="en-GB" dirty="0" smtClean="0"/>
              <a:t> restaurant is situated within a large greenhouse in which tomatoes are grown all year round under artificial lights.</a:t>
            </a:r>
          </a:p>
          <a:p>
            <a:r>
              <a:rPr lang="en-GB" dirty="0" smtClean="0"/>
              <a:t>The beauty and scent of the tomato plants will give you a grea</a:t>
            </a:r>
            <a:r>
              <a:rPr lang="en-GB" dirty="0" smtClean="0"/>
              <a:t>t appetite for your bowl of tomato soup.</a:t>
            </a:r>
          </a:p>
          <a:p>
            <a:r>
              <a:rPr lang="en-GB" dirty="0" smtClean="0"/>
              <a:t>Iceland has also been praised for its fresh seafood.</a:t>
            </a:r>
          </a:p>
        </p:txBody>
      </p:sp>
    </p:spTree>
    <p:extLst>
      <p:ext uri="{BB962C8B-B14F-4D97-AF65-F5344CB8AC3E}">
        <p14:creationId xmlns:p14="http://schemas.microsoft.com/office/powerpoint/2010/main" val="3640508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76672"/>
            <a:ext cx="8496000" cy="5666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692191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Iceland</a:t>
            </a:r>
            <a:endParaRPr lang="en-GB" dirty="0"/>
          </a:p>
        </p:txBody>
      </p:sp>
      <p:sp>
        <p:nvSpPr>
          <p:cNvPr id="3" name="Symbol zastępczy zawartości 2"/>
          <p:cNvSpPr>
            <a:spLocks noGrp="1"/>
          </p:cNvSpPr>
          <p:nvPr>
            <p:ph idx="1"/>
          </p:nvPr>
        </p:nvSpPr>
        <p:spPr/>
        <p:txBody>
          <a:bodyPr>
            <a:normAutofit lnSpcReduction="10000"/>
          </a:bodyPr>
          <a:lstStyle/>
          <a:p>
            <a:r>
              <a:rPr lang="en-GB" dirty="0" smtClean="0"/>
              <a:t>The bad news is that Iceland is notoriously expensive.</a:t>
            </a:r>
          </a:p>
          <a:p>
            <a:r>
              <a:rPr lang="en-GB" dirty="0" smtClean="0"/>
              <a:t>You won’t find any cheap hotels or restaurants on the island.</a:t>
            </a:r>
          </a:p>
          <a:p>
            <a:r>
              <a:rPr lang="en-GB" dirty="0" smtClean="0"/>
              <a:t>One solution for the careful traveller who doesn’t want to overspend is to hire a jeep which comes equipped with cooking equipment and a folding roof tent which can be set up in minutes.</a:t>
            </a:r>
            <a:endParaRPr lang="en-GB" dirty="0"/>
          </a:p>
        </p:txBody>
      </p:sp>
    </p:spTree>
    <p:extLst>
      <p:ext uri="{BB962C8B-B14F-4D97-AF65-F5344CB8AC3E}">
        <p14:creationId xmlns:p14="http://schemas.microsoft.com/office/powerpoint/2010/main" val="3640508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1052736"/>
            <a:ext cx="8496000" cy="477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692191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Iceland</a:t>
            </a:r>
            <a:endParaRPr lang="en-GB" dirty="0"/>
          </a:p>
        </p:txBody>
      </p:sp>
      <p:sp>
        <p:nvSpPr>
          <p:cNvPr id="3" name="Symbol zastępczy zawartości 2"/>
          <p:cNvSpPr>
            <a:spLocks noGrp="1"/>
          </p:cNvSpPr>
          <p:nvPr>
            <p:ph idx="1"/>
          </p:nvPr>
        </p:nvSpPr>
        <p:spPr/>
        <p:txBody>
          <a:bodyPr>
            <a:normAutofit lnSpcReduction="10000"/>
          </a:bodyPr>
          <a:lstStyle/>
          <a:p>
            <a:r>
              <a:rPr lang="en-GB" dirty="0" smtClean="0"/>
              <a:t>We should end our tour of Iceland by contemplating a few Bjork quotes:</a:t>
            </a:r>
          </a:p>
          <a:p>
            <a:r>
              <a:rPr lang="en-GB" dirty="0"/>
              <a:t>As a singer-songwriter, what I do is write about how the human feels</a:t>
            </a:r>
            <a:r>
              <a:rPr lang="en-GB" dirty="0" smtClean="0"/>
              <a:t>.</a:t>
            </a:r>
          </a:p>
          <a:p>
            <a:r>
              <a:rPr lang="en-GB" dirty="0"/>
              <a:t>I get obsessed by little nerdy things in my corner that no one else is interested in.</a:t>
            </a:r>
          </a:p>
          <a:p>
            <a:r>
              <a:rPr lang="en-GB" dirty="0"/>
              <a:t>There is this stereotype of Icelanders all believing in spirits, and I've played up to that a bit in interviews</a:t>
            </a:r>
            <a:r>
              <a:rPr lang="en-GB" dirty="0" smtClean="0"/>
              <a:t>.</a:t>
            </a:r>
          </a:p>
          <a:p>
            <a:endParaRPr lang="en-GB" dirty="0"/>
          </a:p>
        </p:txBody>
      </p:sp>
    </p:spTree>
    <p:extLst>
      <p:ext uri="{BB962C8B-B14F-4D97-AF65-F5344CB8AC3E}">
        <p14:creationId xmlns:p14="http://schemas.microsoft.com/office/powerpoint/2010/main" val="3640508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980728"/>
            <a:ext cx="8496000" cy="47736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692191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Iceland</a:t>
            </a:r>
            <a:endParaRPr lang="en-GB" dirty="0"/>
          </a:p>
        </p:txBody>
      </p:sp>
      <p:sp>
        <p:nvSpPr>
          <p:cNvPr id="3" name="Symbol zastępczy zawartości 2"/>
          <p:cNvSpPr>
            <a:spLocks noGrp="1"/>
          </p:cNvSpPr>
          <p:nvPr>
            <p:ph idx="1"/>
          </p:nvPr>
        </p:nvSpPr>
        <p:spPr/>
        <p:txBody>
          <a:bodyPr>
            <a:normAutofit fontScale="92500" lnSpcReduction="10000"/>
          </a:bodyPr>
          <a:lstStyle/>
          <a:p>
            <a:r>
              <a:rPr lang="en-GB" dirty="0" smtClean="0"/>
              <a:t>And finally: </a:t>
            </a:r>
          </a:p>
          <a:p>
            <a:r>
              <a:rPr lang="en-GB" dirty="0"/>
              <a:t>I feel like the people from Iceland have a different relationship with their country than other places. Most Icelandic people are really proud to be from there, and we don't have embarrassments like World War II where we were cruel to other people</a:t>
            </a:r>
            <a:r>
              <a:rPr lang="en-GB" dirty="0" smtClean="0"/>
              <a:t>.</a:t>
            </a:r>
          </a:p>
          <a:p>
            <a:r>
              <a:rPr lang="en-GB" dirty="0"/>
              <a:t>I do believe sometimes discipline is very important. I'm not just lying around like a lazy cow all the time.</a:t>
            </a:r>
            <a:endParaRPr lang="en-GB" dirty="0"/>
          </a:p>
        </p:txBody>
      </p:sp>
    </p:spTree>
    <p:extLst>
      <p:ext uri="{BB962C8B-B14F-4D97-AF65-F5344CB8AC3E}">
        <p14:creationId xmlns:p14="http://schemas.microsoft.com/office/powerpoint/2010/main" val="3640508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1428</TotalTime>
  <Words>1924</Words>
  <Application>Microsoft Office PowerPoint</Application>
  <PresentationFormat>Pokaz na ekranie (4:3)</PresentationFormat>
  <Paragraphs>112</Paragraphs>
  <Slides>48</Slides>
  <Notes>0</Notes>
  <HiddenSlides>0</HiddenSlides>
  <MMClips>0</MMClips>
  <ScaleCrop>false</ScaleCrop>
  <HeadingPairs>
    <vt:vector size="4" baseType="variant">
      <vt:variant>
        <vt:lpstr>Motyw</vt:lpstr>
      </vt:variant>
      <vt:variant>
        <vt:i4>1</vt:i4>
      </vt:variant>
      <vt:variant>
        <vt:lpstr>Tytuły slajdów</vt:lpstr>
      </vt:variant>
      <vt:variant>
        <vt:i4>48</vt:i4>
      </vt:variant>
    </vt:vector>
  </HeadingPairs>
  <TitlesOfParts>
    <vt:vector size="49" baseType="lpstr">
      <vt:lpstr>Motyw pakietu Office</vt:lpstr>
      <vt:lpstr>Iceland</vt:lpstr>
      <vt:lpstr>Prezentacja programu PowerPoint</vt:lpstr>
      <vt:lpstr>Iceland</vt:lpstr>
      <vt:lpstr>Prezentacja programu PowerPoint</vt:lpstr>
      <vt:lpstr>Prezentacja programu PowerPoint</vt:lpstr>
      <vt:lpstr>Iceland</vt:lpstr>
      <vt:lpstr>Prezentacja programu PowerPoint</vt:lpstr>
      <vt:lpstr>Iceland</vt:lpstr>
      <vt:lpstr>Prezentacja programu PowerPoint</vt:lpstr>
      <vt:lpstr>Iceland</vt:lpstr>
      <vt:lpstr>Prezentacja programu PowerPoint</vt:lpstr>
      <vt:lpstr>Iceland</vt:lpstr>
      <vt:lpstr>Prezentacja programu PowerPoint</vt:lpstr>
      <vt:lpstr>Iceland</vt:lpstr>
      <vt:lpstr>Prezentacja programu PowerPoint</vt:lpstr>
      <vt:lpstr>Iceland</vt:lpstr>
      <vt:lpstr>Prezentacja programu PowerPoint</vt:lpstr>
      <vt:lpstr>Prezentacja programu PowerPoint</vt:lpstr>
      <vt:lpstr>Prezentacja programu PowerPoint</vt:lpstr>
      <vt:lpstr>Iceland</vt:lpstr>
      <vt:lpstr>Prezentacja programu PowerPoint</vt:lpstr>
      <vt:lpstr>Iceland</vt:lpstr>
      <vt:lpstr>Prezentacja programu PowerPoint</vt:lpstr>
      <vt:lpstr>Iceland</vt:lpstr>
      <vt:lpstr>Prezentacja programu PowerPoint</vt:lpstr>
      <vt:lpstr>Iceland</vt:lpstr>
      <vt:lpstr>Prezentacja programu PowerPoint</vt:lpstr>
      <vt:lpstr>Iceland</vt:lpstr>
      <vt:lpstr>Prezentacja programu PowerPoint</vt:lpstr>
      <vt:lpstr>Iceland</vt:lpstr>
      <vt:lpstr>Prezentacja programu PowerPoint</vt:lpstr>
      <vt:lpstr>Iceland</vt:lpstr>
      <vt:lpstr>Prezentacja programu PowerPoint</vt:lpstr>
      <vt:lpstr>Iceland</vt:lpstr>
      <vt:lpstr>Prezentacja programu PowerPoint</vt:lpstr>
      <vt:lpstr>Iceland</vt:lpstr>
      <vt:lpstr>Prezentacja programu PowerPoint</vt:lpstr>
      <vt:lpstr>Iceland</vt:lpstr>
      <vt:lpstr>Prezentacja programu PowerPoint</vt:lpstr>
      <vt:lpstr>Iceland</vt:lpstr>
      <vt:lpstr>Prezentacja programu PowerPoint</vt:lpstr>
      <vt:lpstr>Iceland</vt:lpstr>
      <vt:lpstr>Prezentacja programu PowerPoint</vt:lpstr>
      <vt:lpstr>Iceland</vt:lpstr>
      <vt:lpstr>Prezentacja programu PowerPoint</vt:lpstr>
      <vt:lpstr>Iceland</vt:lpstr>
      <vt:lpstr>Prezentacja programu PowerPoint</vt:lpstr>
      <vt:lpstr>Iceland</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Prezentacja programu PowerPoint</dc:title>
  <dc:creator>Jo</dc:creator>
  <cp:lastModifiedBy>Jo</cp:lastModifiedBy>
  <cp:revision>28</cp:revision>
  <dcterms:created xsi:type="dcterms:W3CDTF">2025-04-28T08:19:40Z</dcterms:created>
  <dcterms:modified xsi:type="dcterms:W3CDTF">2025-04-29T15:36:31Z</dcterms:modified>
</cp:coreProperties>
</file>