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545" autoAdjust="0"/>
    <p:restoredTop sz="94660"/>
  </p:normalViewPr>
  <p:slideViewPr>
    <p:cSldViewPr snapToGrid="0">
      <p:cViewPr varScale="1">
        <p:scale>
          <a:sx n="77" d="100"/>
          <a:sy n="77" d="100"/>
        </p:scale>
        <p:origin x="108" y="6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8FB628-9BC0-1BC6-C32F-AFD2C2B3873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6CE5AD3-72CE-DDD7-17B5-1F3376CA3F9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3BD4450-7404-4D43-2D5C-3956D8C3010D}"/>
              </a:ext>
            </a:extLst>
          </p:cNvPr>
          <p:cNvSpPr>
            <a:spLocks noGrp="1"/>
          </p:cNvSpPr>
          <p:nvPr>
            <p:ph type="dt" sz="half" idx="10"/>
          </p:nvPr>
        </p:nvSpPr>
        <p:spPr/>
        <p:txBody>
          <a:bodyPr/>
          <a:lstStyle/>
          <a:p>
            <a:fld id="{C175DE2A-9C17-48CC-8FF1-D2D0A9613988}" type="datetimeFigureOut">
              <a:rPr lang="en-GB" smtClean="0"/>
              <a:t>05/08/2025</a:t>
            </a:fld>
            <a:endParaRPr lang="en-GB"/>
          </a:p>
        </p:txBody>
      </p:sp>
      <p:sp>
        <p:nvSpPr>
          <p:cNvPr id="5" name="Footer Placeholder 4">
            <a:extLst>
              <a:ext uri="{FF2B5EF4-FFF2-40B4-BE49-F238E27FC236}">
                <a16:creationId xmlns:a16="http://schemas.microsoft.com/office/drawing/2014/main" id="{A9E39AEC-BF1B-2112-E4D3-E28E98F8AA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8D3D0B-A516-E6A8-058B-B7C9292116A0}"/>
              </a:ext>
            </a:extLst>
          </p:cNvPr>
          <p:cNvSpPr>
            <a:spLocks noGrp="1"/>
          </p:cNvSpPr>
          <p:nvPr>
            <p:ph type="sldNum" sz="quarter" idx="12"/>
          </p:nvPr>
        </p:nvSpPr>
        <p:spPr/>
        <p:txBody>
          <a:bodyPr/>
          <a:lstStyle/>
          <a:p>
            <a:fld id="{6FEBBF34-CC72-46D1-B440-049FF7B48252}" type="slidenum">
              <a:rPr lang="en-GB" smtClean="0"/>
              <a:t>‹#›</a:t>
            </a:fld>
            <a:endParaRPr lang="en-GB"/>
          </a:p>
        </p:txBody>
      </p:sp>
    </p:spTree>
    <p:extLst>
      <p:ext uri="{BB962C8B-B14F-4D97-AF65-F5344CB8AC3E}">
        <p14:creationId xmlns:p14="http://schemas.microsoft.com/office/powerpoint/2010/main" val="2668357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25E87-DD5D-0F45-7270-9827F31C04F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CA6DD96-0692-F034-B8FE-083E27236F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2CC3BB-2948-16A6-4755-DC67F79A8F1E}"/>
              </a:ext>
            </a:extLst>
          </p:cNvPr>
          <p:cNvSpPr>
            <a:spLocks noGrp="1"/>
          </p:cNvSpPr>
          <p:nvPr>
            <p:ph type="dt" sz="half" idx="10"/>
          </p:nvPr>
        </p:nvSpPr>
        <p:spPr/>
        <p:txBody>
          <a:bodyPr/>
          <a:lstStyle/>
          <a:p>
            <a:fld id="{C175DE2A-9C17-48CC-8FF1-D2D0A9613988}" type="datetimeFigureOut">
              <a:rPr lang="en-GB" smtClean="0"/>
              <a:t>05/08/2025</a:t>
            </a:fld>
            <a:endParaRPr lang="en-GB"/>
          </a:p>
        </p:txBody>
      </p:sp>
      <p:sp>
        <p:nvSpPr>
          <p:cNvPr id="5" name="Footer Placeholder 4">
            <a:extLst>
              <a:ext uri="{FF2B5EF4-FFF2-40B4-BE49-F238E27FC236}">
                <a16:creationId xmlns:a16="http://schemas.microsoft.com/office/drawing/2014/main" id="{035E5884-BD4E-8C2D-4214-D6407B1DB2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40C3EB-1B15-918A-F837-F4A813F637E3}"/>
              </a:ext>
            </a:extLst>
          </p:cNvPr>
          <p:cNvSpPr>
            <a:spLocks noGrp="1"/>
          </p:cNvSpPr>
          <p:nvPr>
            <p:ph type="sldNum" sz="quarter" idx="12"/>
          </p:nvPr>
        </p:nvSpPr>
        <p:spPr/>
        <p:txBody>
          <a:bodyPr/>
          <a:lstStyle/>
          <a:p>
            <a:fld id="{6FEBBF34-CC72-46D1-B440-049FF7B48252}" type="slidenum">
              <a:rPr lang="en-GB" smtClean="0"/>
              <a:t>‹#›</a:t>
            </a:fld>
            <a:endParaRPr lang="en-GB"/>
          </a:p>
        </p:txBody>
      </p:sp>
    </p:spTree>
    <p:extLst>
      <p:ext uri="{BB962C8B-B14F-4D97-AF65-F5344CB8AC3E}">
        <p14:creationId xmlns:p14="http://schemas.microsoft.com/office/powerpoint/2010/main" val="1556233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E3185-6AE5-AA1B-6BC0-F8DC1E2F00C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119A3A5-D770-7D32-87D9-5C0EECF2AEA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9D2A5BD-B956-975D-C807-E42DE5D80042}"/>
              </a:ext>
            </a:extLst>
          </p:cNvPr>
          <p:cNvSpPr>
            <a:spLocks noGrp="1"/>
          </p:cNvSpPr>
          <p:nvPr>
            <p:ph type="dt" sz="half" idx="10"/>
          </p:nvPr>
        </p:nvSpPr>
        <p:spPr/>
        <p:txBody>
          <a:bodyPr/>
          <a:lstStyle/>
          <a:p>
            <a:fld id="{C175DE2A-9C17-48CC-8FF1-D2D0A9613988}" type="datetimeFigureOut">
              <a:rPr lang="en-GB" smtClean="0"/>
              <a:t>05/08/2025</a:t>
            </a:fld>
            <a:endParaRPr lang="en-GB"/>
          </a:p>
        </p:txBody>
      </p:sp>
      <p:sp>
        <p:nvSpPr>
          <p:cNvPr id="5" name="Footer Placeholder 4">
            <a:extLst>
              <a:ext uri="{FF2B5EF4-FFF2-40B4-BE49-F238E27FC236}">
                <a16:creationId xmlns:a16="http://schemas.microsoft.com/office/drawing/2014/main" id="{56396C01-E18E-1640-C4EF-FADEA527E6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71D620-E2B4-DE12-88CF-6AB8C4DDB4D9}"/>
              </a:ext>
            </a:extLst>
          </p:cNvPr>
          <p:cNvSpPr>
            <a:spLocks noGrp="1"/>
          </p:cNvSpPr>
          <p:nvPr>
            <p:ph type="sldNum" sz="quarter" idx="12"/>
          </p:nvPr>
        </p:nvSpPr>
        <p:spPr/>
        <p:txBody>
          <a:bodyPr/>
          <a:lstStyle/>
          <a:p>
            <a:fld id="{6FEBBF34-CC72-46D1-B440-049FF7B48252}" type="slidenum">
              <a:rPr lang="en-GB" smtClean="0"/>
              <a:t>‹#›</a:t>
            </a:fld>
            <a:endParaRPr lang="en-GB"/>
          </a:p>
        </p:txBody>
      </p:sp>
    </p:spTree>
    <p:extLst>
      <p:ext uri="{BB962C8B-B14F-4D97-AF65-F5344CB8AC3E}">
        <p14:creationId xmlns:p14="http://schemas.microsoft.com/office/powerpoint/2010/main" val="815426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234E91-EB40-6094-172E-72BC5718E3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E87784-A646-527F-7078-71DB6CE41C9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CF57ECF-1A60-8D9C-B563-A8903E60228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9D4A95E-DA75-1209-7AF8-73FD2AF57F60}"/>
              </a:ext>
            </a:extLst>
          </p:cNvPr>
          <p:cNvSpPr>
            <a:spLocks noGrp="1"/>
          </p:cNvSpPr>
          <p:nvPr>
            <p:ph type="dt" sz="half" idx="10"/>
          </p:nvPr>
        </p:nvSpPr>
        <p:spPr/>
        <p:txBody>
          <a:bodyPr/>
          <a:lstStyle/>
          <a:p>
            <a:fld id="{C175DE2A-9C17-48CC-8FF1-D2D0A9613988}" type="datetimeFigureOut">
              <a:rPr lang="en-GB" smtClean="0"/>
              <a:t>05/08/2025</a:t>
            </a:fld>
            <a:endParaRPr lang="en-GB"/>
          </a:p>
        </p:txBody>
      </p:sp>
      <p:sp>
        <p:nvSpPr>
          <p:cNvPr id="6" name="Footer Placeholder 5">
            <a:extLst>
              <a:ext uri="{FF2B5EF4-FFF2-40B4-BE49-F238E27FC236}">
                <a16:creationId xmlns:a16="http://schemas.microsoft.com/office/drawing/2014/main" id="{C39A11D8-0B07-74D6-3395-ED824F466E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FEA4B6A-27D3-64A0-B5AB-CC0422D541B4}"/>
              </a:ext>
            </a:extLst>
          </p:cNvPr>
          <p:cNvSpPr>
            <a:spLocks noGrp="1"/>
          </p:cNvSpPr>
          <p:nvPr>
            <p:ph type="sldNum" sz="quarter" idx="12"/>
          </p:nvPr>
        </p:nvSpPr>
        <p:spPr/>
        <p:txBody>
          <a:bodyPr/>
          <a:lstStyle/>
          <a:p>
            <a:fld id="{6FEBBF34-CC72-46D1-B440-049FF7B48252}" type="slidenum">
              <a:rPr lang="en-GB" smtClean="0"/>
              <a:t>‹#›</a:t>
            </a:fld>
            <a:endParaRPr lang="en-GB"/>
          </a:p>
        </p:txBody>
      </p:sp>
    </p:spTree>
    <p:extLst>
      <p:ext uri="{BB962C8B-B14F-4D97-AF65-F5344CB8AC3E}">
        <p14:creationId xmlns:p14="http://schemas.microsoft.com/office/powerpoint/2010/main" val="27323288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1DE4D-6708-3E08-D8DC-C60562FA4F0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E68EF0B-0925-31E9-E692-DB7EFF85F7D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EE28CE2-0DAA-7D37-16AA-3B3CEC5CF09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3C99A7F-C7D2-561C-E161-E8B8105032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728886A-E8A6-A383-41B0-430498E197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B2FE0FE-69A7-E946-E8D8-65277B6954A7}"/>
              </a:ext>
            </a:extLst>
          </p:cNvPr>
          <p:cNvSpPr>
            <a:spLocks noGrp="1"/>
          </p:cNvSpPr>
          <p:nvPr>
            <p:ph type="dt" sz="half" idx="10"/>
          </p:nvPr>
        </p:nvSpPr>
        <p:spPr/>
        <p:txBody>
          <a:bodyPr/>
          <a:lstStyle/>
          <a:p>
            <a:fld id="{C175DE2A-9C17-48CC-8FF1-D2D0A9613988}" type="datetimeFigureOut">
              <a:rPr lang="en-GB" smtClean="0"/>
              <a:t>05/08/2025</a:t>
            </a:fld>
            <a:endParaRPr lang="en-GB"/>
          </a:p>
        </p:txBody>
      </p:sp>
      <p:sp>
        <p:nvSpPr>
          <p:cNvPr id="8" name="Footer Placeholder 7">
            <a:extLst>
              <a:ext uri="{FF2B5EF4-FFF2-40B4-BE49-F238E27FC236}">
                <a16:creationId xmlns:a16="http://schemas.microsoft.com/office/drawing/2014/main" id="{708DF56C-930A-D48B-2C0C-A938AF3D260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36A5184-2044-B7D7-73A6-84009456A11B}"/>
              </a:ext>
            </a:extLst>
          </p:cNvPr>
          <p:cNvSpPr>
            <a:spLocks noGrp="1"/>
          </p:cNvSpPr>
          <p:nvPr>
            <p:ph type="sldNum" sz="quarter" idx="12"/>
          </p:nvPr>
        </p:nvSpPr>
        <p:spPr/>
        <p:txBody>
          <a:bodyPr/>
          <a:lstStyle/>
          <a:p>
            <a:fld id="{6FEBBF34-CC72-46D1-B440-049FF7B48252}" type="slidenum">
              <a:rPr lang="en-GB" smtClean="0"/>
              <a:t>‹#›</a:t>
            </a:fld>
            <a:endParaRPr lang="en-GB"/>
          </a:p>
        </p:txBody>
      </p:sp>
    </p:spTree>
    <p:extLst>
      <p:ext uri="{BB962C8B-B14F-4D97-AF65-F5344CB8AC3E}">
        <p14:creationId xmlns:p14="http://schemas.microsoft.com/office/powerpoint/2010/main" val="3820448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4CAC0-93F9-35E5-4B70-8CF937FF825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9202420-A8CB-0D96-E736-BF30503E43D8}"/>
              </a:ext>
            </a:extLst>
          </p:cNvPr>
          <p:cNvSpPr>
            <a:spLocks noGrp="1"/>
          </p:cNvSpPr>
          <p:nvPr>
            <p:ph type="dt" sz="half" idx="10"/>
          </p:nvPr>
        </p:nvSpPr>
        <p:spPr/>
        <p:txBody>
          <a:bodyPr/>
          <a:lstStyle/>
          <a:p>
            <a:fld id="{C175DE2A-9C17-48CC-8FF1-D2D0A9613988}" type="datetimeFigureOut">
              <a:rPr lang="en-GB" smtClean="0"/>
              <a:t>05/08/2025</a:t>
            </a:fld>
            <a:endParaRPr lang="en-GB"/>
          </a:p>
        </p:txBody>
      </p:sp>
      <p:sp>
        <p:nvSpPr>
          <p:cNvPr id="4" name="Footer Placeholder 3">
            <a:extLst>
              <a:ext uri="{FF2B5EF4-FFF2-40B4-BE49-F238E27FC236}">
                <a16:creationId xmlns:a16="http://schemas.microsoft.com/office/drawing/2014/main" id="{C5AF1FAF-EA02-DAB5-264C-DB09676300E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2F87905-5DA8-C5C8-7082-69608E5982AA}"/>
              </a:ext>
            </a:extLst>
          </p:cNvPr>
          <p:cNvSpPr>
            <a:spLocks noGrp="1"/>
          </p:cNvSpPr>
          <p:nvPr>
            <p:ph type="sldNum" sz="quarter" idx="12"/>
          </p:nvPr>
        </p:nvSpPr>
        <p:spPr/>
        <p:txBody>
          <a:bodyPr/>
          <a:lstStyle/>
          <a:p>
            <a:fld id="{6FEBBF34-CC72-46D1-B440-049FF7B48252}" type="slidenum">
              <a:rPr lang="en-GB" smtClean="0"/>
              <a:t>‹#›</a:t>
            </a:fld>
            <a:endParaRPr lang="en-GB"/>
          </a:p>
        </p:txBody>
      </p:sp>
    </p:spTree>
    <p:extLst>
      <p:ext uri="{BB962C8B-B14F-4D97-AF65-F5344CB8AC3E}">
        <p14:creationId xmlns:p14="http://schemas.microsoft.com/office/powerpoint/2010/main" val="334729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C7C4761-0C18-2F64-0ACE-636AEF2828E8}"/>
              </a:ext>
            </a:extLst>
          </p:cNvPr>
          <p:cNvSpPr>
            <a:spLocks noGrp="1"/>
          </p:cNvSpPr>
          <p:nvPr>
            <p:ph type="dt" sz="half" idx="10"/>
          </p:nvPr>
        </p:nvSpPr>
        <p:spPr/>
        <p:txBody>
          <a:bodyPr/>
          <a:lstStyle/>
          <a:p>
            <a:fld id="{C175DE2A-9C17-48CC-8FF1-D2D0A9613988}" type="datetimeFigureOut">
              <a:rPr lang="en-GB" smtClean="0"/>
              <a:t>05/08/2025</a:t>
            </a:fld>
            <a:endParaRPr lang="en-GB"/>
          </a:p>
        </p:txBody>
      </p:sp>
      <p:sp>
        <p:nvSpPr>
          <p:cNvPr id="3" name="Footer Placeholder 2">
            <a:extLst>
              <a:ext uri="{FF2B5EF4-FFF2-40B4-BE49-F238E27FC236}">
                <a16:creationId xmlns:a16="http://schemas.microsoft.com/office/drawing/2014/main" id="{24E480CF-D587-800A-BEA6-74B1E4D8EC5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F62452B-0386-DB96-61DB-E157BF40058A}"/>
              </a:ext>
            </a:extLst>
          </p:cNvPr>
          <p:cNvSpPr>
            <a:spLocks noGrp="1"/>
          </p:cNvSpPr>
          <p:nvPr>
            <p:ph type="sldNum" sz="quarter" idx="12"/>
          </p:nvPr>
        </p:nvSpPr>
        <p:spPr/>
        <p:txBody>
          <a:bodyPr/>
          <a:lstStyle/>
          <a:p>
            <a:fld id="{6FEBBF34-CC72-46D1-B440-049FF7B48252}" type="slidenum">
              <a:rPr lang="en-GB" smtClean="0"/>
              <a:t>‹#›</a:t>
            </a:fld>
            <a:endParaRPr lang="en-GB"/>
          </a:p>
        </p:txBody>
      </p:sp>
    </p:spTree>
    <p:extLst>
      <p:ext uri="{BB962C8B-B14F-4D97-AF65-F5344CB8AC3E}">
        <p14:creationId xmlns:p14="http://schemas.microsoft.com/office/powerpoint/2010/main" val="40661783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0B4FB-55BA-A8EF-B120-74BC1BE301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7F422FF-BB4B-81FA-9BE7-E150DD3770E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9DECD12-75BF-DFDE-E06A-09EDCD1130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BEE468-958E-DC20-A551-CB1B5A443203}"/>
              </a:ext>
            </a:extLst>
          </p:cNvPr>
          <p:cNvSpPr>
            <a:spLocks noGrp="1"/>
          </p:cNvSpPr>
          <p:nvPr>
            <p:ph type="dt" sz="half" idx="10"/>
          </p:nvPr>
        </p:nvSpPr>
        <p:spPr/>
        <p:txBody>
          <a:bodyPr/>
          <a:lstStyle/>
          <a:p>
            <a:fld id="{C175DE2A-9C17-48CC-8FF1-D2D0A9613988}" type="datetimeFigureOut">
              <a:rPr lang="en-GB" smtClean="0"/>
              <a:t>05/08/2025</a:t>
            </a:fld>
            <a:endParaRPr lang="en-GB"/>
          </a:p>
        </p:txBody>
      </p:sp>
      <p:sp>
        <p:nvSpPr>
          <p:cNvPr id="6" name="Footer Placeholder 5">
            <a:extLst>
              <a:ext uri="{FF2B5EF4-FFF2-40B4-BE49-F238E27FC236}">
                <a16:creationId xmlns:a16="http://schemas.microsoft.com/office/drawing/2014/main" id="{07D9A95A-0A9D-8D51-5763-0F49CF5290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BF3A7D-6B89-D8C2-7848-211F1FBA2A06}"/>
              </a:ext>
            </a:extLst>
          </p:cNvPr>
          <p:cNvSpPr>
            <a:spLocks noGrp="1"/>
          </p:cNvSpPr>
          <p:nvPr>
            <p:ph type="sldNum" sz="quarter" idx="12"/>
          </p:nvPr>
        </p:nvSpPr>
        <p:spPr/>
        <p:txBody>
          <a:bodyPr/>
          <a:lstStyle/>
          <a:p>
            <a:fld id="{6FEBBF34-CC72-46D1-B440-049FF7B48252}" type="slidenum">
              <a:rPr lang="en-GB" smtClean="0"/>
              <a:t>‹#›</a:t>
            </a:fld>
            <a:endParaRPr lang="en-GB"/>
          </a:p>
        </p:txBody>
      </p:sp>
    </p:spTree>
    <p:extLst>
      <p:ext uri="{BB962C8B-B14F-4D97-AF65-F5344CB8AC3E}">
        <p14:creationId xmlns:p14="http://schemas.microsoft.com/office/powerpoint/2010/main" val="3459720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9AF37-012D-CF35-FF9E-EEE40D7250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81B60FC-5424-2FB6-F717-CCFB91D11F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A1CF8A6-4C3A-9AA2-0C3E-508231EE33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9B1292-38A0-C249-E938-733DA25073F0}"/>
              </a:ext>
            </a:extLst>
          </p:cNvPr>
          <p:cNvSpPr>
            <a:spLocks noGrp="1"/>
          </p:cNvSpPr>
          <p:nvPr>
            <p:ph type="dt" sz="half" idx="10"/>
          </p:nvPr>
        </p:nvSpPr>
        <p:spPr/>
        <p:txBody>
          <a:bodyPr/>
          <a:lstStyle/>
          <a:p>
            <a:fld id="{C175DE2A-9C17-48CC-8FF1-D2D0A9613988}" type="datetimeFigureOut">
              <a:rPr lang="en-GB" smtClean="0"/>
              <a:t>05/08/2025</a:t>
            </a:fld>
            <a:endParaRPr lang="en-GB"/>
          </a:p>
        </p:txBody>
      </p:sp>
      <p:sp>
        <p:nvSpPr>
          <p:cNvPr id="6" name="Footer Placeholder 5">
            <a:extLst>
              <a:ext uri="{FF2B5EF4-FFF2-40B4-BE49-F238E27FC236}">
                <a16:creationId xmlns:a16="http://schemas.microsoft.com/office/drawing/2014/main" id="{6E7C5D97-6A32-E4B7-DF7A-FB3A266AFF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820AB95-9D4D-6BAF-4D8F-59B4BE991DC8}"/>
              </a:ext>
            </a:extLst>
          </p:cNvPr>
          <p:cNvSpPr>
            <a:spLocks noGrp="1"/>
          </p:cNvSpPr>
          <p:nvPr>
            <p:ph type="sldNum" sz="quarter" idx="12"/>
          </p:nvPr>
        </p:nvSpPr>
        <p:spPr/>
        <p:txBody>
          <a:bodyPr/>
          <a:lstStyle/>
          <a:p>
            <a:fld id="{6FEBBF34-CC72-46D1-B440-049FF7B48252}" type="slidenum">
              <a:rPr lang="en-GB" smtClean="0"/>
              <a:t>‹#›</a:t>
            </a:fld>
            <a:endParaRPr lang="en-GB"/>
          </a:p>
        </p:txBody>
      </p:sp>
    </p:spTree>
    <p:extLst>
      <p:ext uri="{BB962C8B-B14F-4D97-AF65-F5344CB8AC3E}">
        <p14:creationId xmlns:p14="http://schemas.microsoft.com/office/powerpoint/2010/main" val="27373759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DF7BF-E254-00A1-E146-A4057B48206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A24ECB2-19B0-B47D-6BB0-5275CBF2AD1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236530-82E8-1DEF-3834-5859CA94186A}"/>
              </a:ext>
            </a:extLst>
          </p:cNvPr>
          <p:cNvSpPr>
            <a:spLocks noGrp="1"/>
          </p:cNvSpPr>
          <p:nvPr>
            <p:ph type="dt" sz="half" idx="10"/>
          </p:nvPr>
        </p:nvSpPr>
        <p:spPr/>
        <p:txBody>
          <a:bodyPr/>
          <a:lstStyle/>
          <a:p>
            <a:fld id="{C175DE2A-9C17-48CC-8FF1-D2D0A9613988}" type="datetimeFigureOut">
              <a:rPr lang="en-GB" smtClean="0"/>
              <a:t>05/08/2025</a:t>
            </a:fld>
            <a:endParaRPr lang="en-GB"/>
          </a:p>
        </p:txBody>
      </p:sp>
      <p:sp>
        <p:nvSpPr>
          <p:cNvPr id="5" name="Footer Placeholder 4">
            <a:extLst>
              <a:ext uri="{FF2B5EF4-FFF2-40B4-BE49-F238E27FC236}">
                <a16:creationId xmlns:a16="http://schemas.microsoft.com/office/drawing/2014/main" id="{1A15E1CF-C225-22D1-299C-1E25733FA6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8E98E0-C951-FC16-795E-A1460F0976E2}"/>
              </a:ext>
            </a:extLst>
          </p:cNvPr>
          <p:cNvSpPr>
            <a:spLocks noGrp="1"/>
          </p:cNvSpPr>
          <p:nvPr>
            <p:ph type="sldNum" sz="quarter" idx="12"/>
          </p:nvPr>
        </p:nvSpPr>
        <p:spPr/>
        <p:txBody>
          <a:bodyPr/>
          <a:lstStyle/>
          <a:p>
            <a:fld id="{6FEBBF34-CC72-46D1-B440-049FF7B48252}" type="slidenum">
              <a:rPr lang="en-GB" smtClean="0"/>
              <a:t>‹#›</a:t>
            </a:fld>
            <a:endParaRPr lang="en-GB"/>
          </a:p>
        </p:txBody>
      </p:sp>
    </p:spTree>
    <p:extLst>
      <p:ext uri="{BB962C8B-B14F-4D97-AF65-F5344CB8AC3E}">
        <p14:creationId xmlns:p14="http://schemas.microsoft.com/office/powerpoint/2010/main" val="28783683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21509D2-D21C-F46A-217F-280E6321B1F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F31733-D54D-793C-D2B2-C09013AFF6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068771-1FBF-B41F-CCE3-18071A134AB7}"/>
              </a:ext>
            </a:extLst>
          </p:cNvPr>
          <p:cNvSpPr>
            <a:spLocks noGrp="1"/>
          </p:cNvSpPr>
          <p:nvPr>
            <p:ph type="dt" sz="half" idx="10"/>
          </p:nvPr>
        </p:nvSpPr>
        <p:spPr/>
        <p:txBody>
          <a:bodyPr/>
          <a:lstStyle/>
          <a:p>
            <a:fld id="{C175DE2A-9C17-48CC-8FF1-D2D0A9613988}" type="datetimeFigureOut">
              <a:rPr lang="en-GB" smtClean="0"/>
              <a:t>05/08/2025</a:t>
            </a:fld>
            <a:endParaRPr lang="en-GB"/>
          </a:p>
        </p:txBody>
      </p:sp>
      <p:sp>
        <p:nvSpPr>
          <p:cNvPr id="5" name="Footer Placeholder 4">
            <a:extLst>
              <a:ext uri="{FF2B5EF4-FFF2-40B4-BE49-F238E27FC236}">
                <a16:creationId xmlns:a16="http://schemas.microsoft.com/office/drawing/2014/main" id="{D8563EA4-022A-4804-5861-19E9C0B447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E8F7F0-81FB-7C1B-96D4-D9D4A495612F}"/>
              </a:ext>
            </a:extLst>
          </p:cNvPr>
          <p:cNvSpPr>
            <a:spLocks noGrp="1"/>
          </p:cNvSpPr>
          <p:nvPr>
            <p:ph type="sldNum" sz="quarter" idx="12"/>
          </p:nvPr>
        </p:nvSpPr>
        <p:spPr/>
        <p:txBody>
          <a:bodyPr/>
          <a:lstStyle/>
          <a:p>
            <a:fld id="{6FEBBF34-CC72-46D1-B440-049FF7B48252}" type="slidenum">
              <a:rPr lang="en-GB" smtClean="0"/>
              <a:t>‹#›</a:t>
            </a:fld>
            <a:endParaRPr lang="en-GB"/>
          </a:p>
        </p:txBody>
      </p:sp>
    </p:spTree>
    <p:extLst>
      <p:ext uri="{BB962C8B-B14F-4D97-AF65-F5344CB8AC3E}">
        <p14:creationId xmlns:p14="http://schemas.microsoft.com/office/powerpoint/2010/main" val="3086689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B0336F-984F-E23F-C6F6-F24AD825EF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EEADDE9-155D-0BC4-B76C-DB82BFDA66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AFDB98-5572-4446-F7E1-25AD33ACD12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75DE2A-9C17-48CC-8FF1-D2D0A9613988}" type="datetimeFigureOut">
              <a:rPr lang="en-GB" smtClean="0"/>
              <a:t>05/08/2025</a:t>
            </a:fld>
            <a:endParaRPr lang="en-GB"/>
          </a:p>
        </p:txBody>
      </p:sp>
      <p:sp>
        <p:nvSpPr>
          <p:cNvPr id="5" name="Footer Placeholder 4">
            <a:extLst>
              <a:ext uri="{FF2B5EF4-FFF2-40B4-BE49-F238E27FC236}">
                <a16:creationId xmlns:a16="http://schemas.microsoft.com/office/drawing/2014/main" id="{FA212B51-D84F-35CE-41E7-A4536BC0138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4BEBFD4-C31C-8CF4-D67F-DC7129C390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EBBF34-CC72-46D1-B440-049FF7B48252}" type="slidenum">
              <a:rPr lang="en-GB" smtClean="0"/>
              <a:t>‹#›</a:t>
            </a:fld>
            <a:endParaRPr lang="en-GB"/>
          </a:p>
        </p:txBody>
      </p:sp>
    </p:spTree>
    <p:extLst>
      <p:ext uri="{BB962C8B-B14F-4D97-AF65-F5344CB8AC3E}">
        <p14:creationId xmlns:p14="http://schemas.microsoft.com/office/powerpoint/2010/main" val="2892166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C48A2-3049-45EE-39D7-14C4ABB0A46B}"/>
              </a:ext>
            </a:extLst>
          </p:cNvPr>
          <p:cNvSpPr>
            <a:spLocks noGrp="1"/>
          </p:cNvSpPr>
          <p:nvPr>
            <p:ph type="ctrTitle"/>
          </p:nvPr>
        </p:nvSpPr>
        <p:spPr/>
        <p:txBody>
          <a:bodyPr/>
          <a:lstStyle/>
          <a:p>
            <a:r>
              <a:rPr lang="en-GB" dirty="0"/>
              <a:t>Let them eat cake</a:t>
            </a:r>
          </a:p>
        </p:txBody>
      </p:sp>
      <p:sp>
        <p:nvSpPr>
          <p:cNvPr id="3" name="Subtitle 2">
            <a:extLst>
              <a:ext uri="{FF2B5EF4-FFF2-40B4-BE49-F238E27FC236}">
                <a16:creationId xmlns:a16="http://schemas.microsoft.com/office/drawing/2014/main" id="{58DDF593-AADC-F59D-D698-12B43B8ACAF5}"/>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6343709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9DA60B3-273A-C7EC-C2F7-DAFC4D385303}"/>
              </a:ext>
            </a:extLst>
          </p:cNvPr>
          <p:cNvPicPr>
            <a:picLocks noChangeAspect="1"/>
          </p:cNvPicPr>
          <p:nvPr/>
        </p:nvPicPr>
        <p:blipFill>
          <a:blip r:embed="rId2"/>
          <a:stretch>
            <a:fillRect/>
          </a:stretch>
        </p:blipFill>
        <p:spPr>
          <a:xfrm>
            <a:off x="1362000" y="706950"/>
            <a:ext cx="9468000" cy="5444100"/>
          </a:xfrm>
          <a:prstGeom prst="rect">
            <a:avLst/>
          </a:prstGeom>
        </p:spPr>
      </p:pic>
    </p:spTree>
    <p:extLst>
      <p:ext uri="{BB962C8B-B14F-4D97-AF65-F5344CB8AC3E}">
        <p14:creationId xmlns:p14="http://schemas.microsoft.com/office/powerpoint/2010/main" val="31715222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B0F2B-76FE-EED1-85DF-595A5EDC8A23}"/>
              </a:ext>
            </a:extLst>
          </p:cNvPr>
          <p:cNvSpPr>
            <a:spLocks noGrp="1"/>
          </p:cNvSpPr>
          <p:nvPr>
            <p:ph type="title"/>
          </p:nvPr>
        </p:nvSpPr>
        <p:spPr/>
        <p:txBody>
          <a:bodyPr/>
          <a:lstStyle/>
          <a:p>
            <a:pPr algn="ctr"/>
            <a:r>
              <a:rPr lang="en-GB" dirty="0"/>
              <a:t>Let them eat cake</a:t>
            </a:r>
          </a:p>
        </p:txBody>
      </p:sp>
      <p:sp>
        <p:nvSpPr>
          <p:cNvPr id="3" name="Content Placeholder 2">
            <a:extLst>
              <a:ext uri="{FF2B5EF4-FFF2-40B4-BE49-F238E27FC236}">
                <a16:creationId xmlns:a16="http://schemas.microsoft.com/office/drawing/2014/main" id="{6514888F-6E67-E515-A025-5F6D76B4B4BD}"/>
              </a:ext>
            </a:extLst>
          </p:cNvPr>
          <p:cNvSpPr>
            <a:spLocks noGrp="1"/>
          </p:cNvSpPr>
          <p:nvPr>
            <p:ph idx="1"/>
          </p:nvPr>
        </p:nvSpPr>
        <p:spPr/>
        <p:txBody>
          <a:bodyPr>
            <a:normAutofit fontScale="85000" lnSpcReduction="20000"/>
          </a:bodyPr>
          <a:lstStyle/>
          <a:p>
            <a:r>
              <a:rPr lang="en-GB" dirty="0"/>
              <a:t>The infamous phrase “Let them eat cake” was probably never uttered by Marie Antoinette when she was informed that the peasants were short of bread.</a:t>
            </a:r>
          </a:p>
          <a:p>
            <a:r>
              <a:rPr lang="en-GB" dirty="0"/>
              <a:t>Marie was the unfortunate wife of the last king of France to have total power over his subjects.</a:t>
            </a:r>
          </a:p>
          <a:p>
            <a:r>
              <a:rPr lang="en-GB" dirty="0"/>
              <a:t>She was destined to be executed just like her late husband to appease the bloodlust of the masses.</a:t>
            </a:r>
          </a:p>
          <a:p>
            <a:r>
              <a:rPr lang="en-GB" dirty="0"/>
              <a:t>It is said that she apologised for inadvertently stepping on her executioner's foot, she was calm and polite to the bitter end.</a:t>
            </a:r>
          </a:p>
          <a:p>
            <a:r>
              <a:rPr lang="en-GB" dirty="0"/>
              <a:t>The phrase certainly captures the reality of the sharp divide in French society at the end of the eighteenth century between the haves and the have nots, the powerful and the powerless, the beautiful people born into a life of luxury and privilege and those condemned to toil all their lives to pay rents and taxes before they had a chance to feed their own poor families with whatever money was left.</a:t>
            </a:r>
          </a:p>
          <a:p>
            <a:endParaRPr lang="en-GB" dirty="0"/>
          </a:p>
        </p:txBody>
      </p:sp>
    </p:spTree>
    <p:extLst>
      <p:ext uri="{BB962C8B-B14F-4D97-AF65-F5344CB8AC3E}">
        <p14:creationId xmlns:p14="http://schemas.microsoft.com/office/powerpoint/2010/main" val="153904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6282E-44C7-5796-ECF4-74EA7C24EC3B}"/>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A288E909-A29E-90E1-0511-59FB5D560A40}"/>
              </a:ext>
            </a:extLst>
          </p:cNvPr>
          <p:cNvPicPr>
            <a:picLocks noChangeAspect="1"/>
          </p:cNvPicPr>
          <p:nvPr/>
        </p:nvPicPr>
        <p:blipFill>
          <a:blip r:embed="rId2"/>
          <a:stretch>
            <a:fillRect/>
          </a:stretch>
        </p:blipFill>
        <p:spPr>
          <a:xfrm>
            <a:off x="1362000" y="273000"/>
            <a:ext cx="9468000" cy="6312000"/>
          </a:xfrm>
          <a:prstGeom prst="rect">
            <a:avLst/>
          </a:prstGeom>
        </p:spPr>
      </p:pic>
    </p:spTree>
    <p:extLst>
      <p:ext uri="{BB962C8B-B14F-4D97-AF65-F5344CB8AC3E}">
        <p14:creationId xmlns:p14="http://schemas.microsoft.com/office/powerpoint/2010/main" val="3920915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25A005-B97F-6BD5-AA76-0194D20E22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1EE3DB-A67A-04CD-5515-3FCCA526C8E6}"/>
              </a:ext>
            </a:extLst>
          </p:cNvPr>
          <p:cNvSpPr>
            <a:spLocks noGrp="1"/>
          </p:cNvSpPr>
          <p:nvPr>
            <p:ph type="title"/>
          </p:nvPr>
        </p:nvSpPr>
        <p:spPr/>
        <p:txBody>
          <a:bodyPr/>
          <a:lstStyle/>
          <a:p>
            <a:pPr algn="ctr"/>
            <a:r>
              <a:rPr lang="en-GB" dirty="0"/>
              <a:t>Let them eat cake</a:t>
            </a:r>
          </a:p>
        </p:txBody>
      </p:sp>
      <p:sp>
        <p:nvSpPr>
          <p:cNvPr id="3" name="Content Placeholder 2">
            <a:extLst>
              <a:ext uri="{FF2B5EF4-FFF2-40B4-BE49-F238E27FC236}">
                <a16:creationId xmlns:a16="http://schemas.microsoft.com/office/drawing/2014/main" id="{BAD69374-7E6B-043E-8A5D-E835BAB34B64}"/>
              </a:ext>
            </a:extLst>
          </p:cNvPr>
          <p:cNvSpPr>
            <a:spLocks noGrp="1"/>
          </p:cNvSpPr>
          <p:nvPr>
            <p:ph idx="1"/>
          </p:nvPr>
        </p:nvSpPr>
        <p:spPr/>
        <p:txBody>
          <a:bodyPr>
            <a:normAutofit fontScale="77500" lnSpcReduction="20000"/>
          </a:bodyPr>
          <a:lstStyle/>
          <a:p>
            <a:r>
              <a:rPr lang="en-GB" dirty="0"/>
              <a:t>These days France doesn’t have a royal family but perhaps it doesn’t need one because it has the </a:t>
            </a:r>
            <a:r>
              <a:rPr lang="en-GB" dirty="0" err="1"/>
              <a:t>Bettencourts</a:t>
            </a:r>
            <a:r>
              <a:rPr lang="en-GB" dirty="0"/>
              <a:t>.</a:t>
            </a:r>
          </a:p>
          <a:p>
            <a:r>
              <a:rPr lang="en-GB" dirty="0"/>
              <a:t>By some estimates the late Lilian Bettencourt was the wealthiest woman in the world.</a:t>
            </a:r>
          </a:p>
          <a:p>
            <a:r>
              <a:rPr lang="en-GB" dirty="0"/>
              <a:t>She was the only daughter of Eugene Schueller, the founder of the L’Oreal cosmetics empire.</a:t>
            </a:r>
          </a:p>
          <a:p>
            <a:r>
              <a:rPr lang="en-GB" dirty="0"/>
              <a:t>She played the role of the Queen of French Cosmetics perfectly until late in life a terrible scandal brought the Bettencourt name into disrepute.</a:t>
            </a:r>
          </a:p>
          <a:p>
            <a:r>
              <a:rPr lang="en-GB" dirty="0"/>
              <a:t>The scandal reminded the French public that at least some of the Bettencourt fortune had been built on collaborating with the hated Nazi occupiers.</a:t>
            </a:r>
          </a:p>
          <a:p>
            <a:r>
              <a:rPr lang="en-GB" dirty="0"/>
              <a:t>Eugene had benefitted handsomely from his collaboration with a regime which had enslaved large swathes of the French population and punished dissent without mercy.</a:t>
            </a:r>
          </a:p>
          <a:p>
            <a:r>
              <a:rPr lang="en-GB" dirty="0"/>
              <a:t>He had even dabbled in fascist politics and dirty tricks before the war.</a:t>
            </a:r>
          </a:p>
          <a:p>
            <a:r>
              <a:rPr lang="en-GB" dirty="0"/>
              <a:t>And yet, despite all of that, Lilian sought to clear her father’s name and whitewash his tainted legacy.</a:t>
            </a:r>
          </a:p>
        </p:txBody>
      </p:sp>
    </p:spTree>
    <p:extLst>
      <p:ext uri="{BB962C8B-B14F-4D97-AF65-F5344CB8AC3E}">
        <p14:creationId xmlns:p14="http://schemas.microsoft.com/office/powerpoint/2010/main" val="402098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6C377-9626-1C07-FC54-0653C294CAE5}"/>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BA1F6CC2-191D-00A4-664C-F7731F1DEE15}"/>
              </a:ext>
            </a:extLst>
          </p:cNvPr>
          <p:cNvPicPr>
            <a:picLocks noChangeAspect="1"/>
          </p:cNvPicPr>
          <p:nvPr/>
        </p:nvPicPr>
        <p:blipFill>
          <a:blip r:embed="rId2"/>
          <a:stretch>
            <a:fillRect/>
          </a:stretch>
        </p:blipFill>
        <p:spPr>
          <a:xfrm>
            <a:off x="1362000" y="275528"/>
            <a:ext cx="9468000" cy="6306944"/>
          </a:xfrm>
          <a:prstGeom prst="rect">
            <a:avLst/>
          </a:prstGeom>
        </p:spPr>
      </p:pic>
    </p:spTree>
    <p:extLst>
      <p:ext uri="{BB962C8B-B14F-4D97-AF65-F5344CB8AC3E}">
        <p14:creationId xmlns:p14="http://schemas.microsoft.com/office/powerpoint/2010/main" val="13304623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94EC88-8D6D-541F-411A-A2EC6D1007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692879-39C4-9F37-9D04-7899AF0B88BF}"/>
              </a:ext>
            </a:extLst>
          </p:cNvPr>
          <p:cNvSpPr>
            <a:spLocks noGrp="1"/>
          </p:cNvSpPr>
          <p:nvPr>
            <p:ph type="title"/>
          </p:nvPr>
        </p:nvSpPr>
        <p:spPr/>
        <p:txBody>
          <a:bodyPr/>
          <a:lstStyle/>
          <a:p>
            <a:pPr algn="ctr"/>
            <a:r>
              <a:rPr lang="en-GB" dirty="0"/>
              <a:t>Let them eat cake</a:t>
            </a:r>
          </a:p>
        </p:txBody>
      </p:sp>
      <p:sp>
        <p:nvSpPr>
          <p:cNvPr id="3" name="Content Placeholder 2">
            <a:extLst>
              <a:ext uri="{FF2B5EF4-FFF2-40B4-BE49-F238E27FC236}">
                <a16:creationId xmlns:a16="http://schemas.microsoft.com/office/drawing/2014/main" id="{520B6062-03C2-F3CB-4570-91643CCBF938}"/>
              </a:ext>
            </a:extLst>
          </p:cNvPr>
          <p:cNvSpPr>
            <a:spLocks noGrp="1"/>
          </p:cNvSpPr>
          <p:nvPr>
            <p:ph idx="1"/>
          </p:nvPr>
        </p:nvSpPr>
        <p:spPr/>
        <p:txBody>
          <a:bodyPr>
            <a:normAutofit fontScale="92500" lnSpcReduction="20000"/>
          </a:bodyPr>
          <a:lstStyle/>
          <a:p>
            <a:r>
              <a:rPr lang="en-GB" dirty="0"/>
              <a:t>In 1944, after the liberation of Paris, Eugene used his position in society as a major employer, his vast fortune and his connections with resistance fighters to escape punishment.</a:t>
            </a:r>
          </a:p>
          <a:p>
            <a:r>
              <a:rPr lang="en-GB" dirty="0"/>
              <a:t>At first he was condemned by the authorities and the possibility of nationalising L’Oreal was raised.</a:t>
            </a:r>
          </a:p>
          <a:p>
            <a:r>
              <a:rPr lang="en-GB" dirty="0"/>
              <a:t>Eugene claimed that he had cooperated so closely with the Germans in order to try to bring the system down from the inside!</a:t>
            </a:r>
          </a:p>
          <a:p>
            <a:r>
              <a:rPr lang="en-GB" dirty="0"/>
              <a:t>His story was backed up by a hero of the French resistance who was well acquainted with Eugene as he too had become involved with fascist movements before the war.</a:t>
            </a:r>
          </a:p>
          <a:p>
            <a:r>
              <a:rPr lang="en-GB" dirty="0"/>
              <a:t>Some French collaborators turned on the German occupiers as they were about to retreat simply because they feared a communist takeover.</a:t>
            </a:r>
          </a:p>
          <a:p>
            <a:r>
              <a:rPr lang="en-GB" dirty="0"/>
              <a:t>Many French resistance fighters had communist sympathies.</a:t>
            </a:r>
          </a:p>
        </p:txBody>
      </p:sp>
    </p:spTree>
    <p:extLst>
      <p:ext uri="{BB962C8B-B14F-4D97-AF65-F5344CB8AC3E}">
        <p14:creationId xmlns:p14="http://schemas.microsoft.com/office/powerpoint/2010/main" val="2108337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192AA6-4162-6330-FBBC-5B6D3827EEBC}"/>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270E3633-9F28-2CD9-3FD1-B7D3BFAE2244}"/>
              </a:ext>
            </a:extLst>
          </p:cNvPr>
          <p:cNvPicPr>
            <a:picLocks noChangeAspect="1"/>
          </p:cNvPicPr>
          <p:nvPr/>
        </p:nvPicPr>
        <p:blipFill>
          <a:blip r:embed="rId2"/>
          <a:stretch>
            <a:fillRect/>
          </a:stretch>
        </p:blipFill>
        <p:spPr>
          <a:xfrm>
            <a:off x="2928000" y="261000"/>
            <a:ext cx="6336000" cy="6336000"/>
          </a:xfrm>
          <a:prstGeom prst="rect">
            <a:avLst/>
          </a:prstGeom>
        </p:spPr>
      </p:pic>
    </p:spTree>
    <p:extLst>
      <p:ext uri="{BB962C8B-B14F-4D97-AF65-F5344CB8AC3E}">
        <p14:creationId xmlns:p14="http://schemas.microsoft.com/office/powerpoint/2010/main" val="30468186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A1295-E947-07EE-7A96-50156874B2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476037-CA8C-21D7-69AB-AA17D5B7A10F}"/>
              </a:ext>
            </a:extLst>
          </p:cNvPr>
          <p:cNvSpPr>
            <a:spLocks noGrp="1"/>
          </p:cNvSpPr>
          <p:nvPr>
            <p:ph type="title"/>
          </p:nvPr>
        </p:nvSpPr>
        <p:spPr/>
        <p:txBody>
          <a:bodyPr/>
          <a:lstStyle/>
          <a:p>
            <a:pPr algn="ctr"/>
            <a:r>
              <a:rPr lang="en-GB" dirty="0"/>
              <a:t>Let them eat cake</a:t>
            </a:r>
          </a:p>
        </p:txBody>
      </p:sp>
      <p:sp>
        <p:nvSpPr>
          <p:cNvPr id="3" name="Content Placeholder 2">
            <a:extLst>
              <a:ext uri="{FF2B5EF4-FFF2-40B4-BE49-F238E27FC236}">
                <a16:creationId xmlns:a16="http://schemas.microsoft.com/office/drawing/2014/main" id="{0DF7F7B4-E247-65CA-CE7C-96C57ED5AE54}"/>
              </a:ext>
            </a:extLst>
          </p:cNvPr>
          <p:cNvSpPr>
            <a:spLocks noGrp="1"/>
          </p:cNvSpPr>
          <p:nvPr>
            <p:ph idx="1"/>
          </p:nvPr>
        </p:nvSpPr>
        <p:spPr/>
        <p:txBody>
          <a:bodyPr>
            <a:normAutofit fontScale="92500" lnSpcReduction="10000"/>
          </a:bodyPr>
          <a:lstStyle/>
          <a:p>
            <a:r>
              <a:rPr lang="en-GB" dirty="0"/>
              <a:t>Connections mean everything in business.</a:t>
            </a:r>
          </a:p>
          <a:p>
            <a:r>
              <a:rPr lang="en-GB" dirty="0"/>
              <a:t>Eugene remembered the men who stood by him in his hour of need.</a:t>
            </a:r>
          </a:p>
          <a:p>
            <a:r>
              <a:rPr lang="en-GB" dirty="0"/>
              <a:t>Andre Bettencourt and Francois Dalle were two names that would feature prominently in the L’Oreal saga.</a:t>
            </a:r>
          </a:p>
          <a:p>
            <a:r>
              <a:rPr lang="en-GB" dirty="0"/>
              <a:t>Andre would go on to marry Lilian while Francois took over the company when Eugene passed away.</a:t>
            </a:r>
          </a:p>
          <a:p>
            <a:r>
              <a:rPr lang="en-GB" dirty="0"/>
              <a:t>At that point in the time, with Europe in ruins it seemed inconceivable that a European company would ever be able to challenge the well-established American giants.</a:t>
            </a:r>
          </a:p>
          <a:p>
            <a:r>
              <a:rPr lang="en-GB" dirty="0"/>
              <a:t>But Francois was a visionary who steered his company skilfully until L’Oreal eventually became a global leader.</a:t>
            </a:r>
          </a:p>
          <a:p>
            <a:endParaRPr lang="en-GB" dirty="0"/>
          </a:p>
          <a:p>
            <a:endParaRPr lang="en-GB" dirty="0"/>
          </a:p>
        </p:txBody>
      </p:sp>
    </p:spTree>
    <p:extLst>
      <p:ext uri="{BB962C8B-B14F-4D97-AF65-F5344CB8AC3E}">
        <p14:creationId xmlns:p14="http://schemas.microsoft.com/office/powerpoint/2010/main" val="734627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19E99-91A6-C5EA-8CE4-5348AC74B7E7}"/>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FAE35269-C60F-61AB-CC6B-55082608B747}"/>
              </a:ext>
            </a:extLst>
          </p:cNvPr>
          <p:cNvPicPr>
            <a:picLocks noChangeAspect="1"/>
          </p:cNvPicPr>
          <p:nvPr/>
        </p:nvPicPr>
        <p:blipFill>
          <a:blip r:embed="rId2"/>
          <a:stretch>
            <a:fillRect/>
          </a:stretch>
        </p:blipFill>
        <p:spPr>
          <a:xfrm>
            <a:off x="1362000" y="68135"/>
            <a:ext cx="9468000" cy="6721729"/>
          </a:xfrm>
          <a:prstGeom prst="rect">
            <a:avLst/>
          </a:prstGeom>
        </p:spPr>
      </p:pic>
    </p:spTree>
    <p:extLst>
      <p:ext uri="{BB962C8B-B14F-4D97-AF65-F5344CB8AC3E}">
        <p14:creationId xmlns:p14="http://schemas.microsoft.com/office/powerpoint/2010/main" val="3178988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5EECA-BD87-9F1A-A979-E9A631371B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2D7BF3-D87E-C6F6-13F2-005D63BE3867}"/>
              </a:ext>
            </a:extLst>
          </p:cNvPr>
          <p:cNvSpPr>
            <a:spLocks noGrp="1"/>
          </p:cNvSpPr>
          <p:nvPr>
            <p:ph type="title"/>
          </p:nvPr>
        </p:nvSpPr>
        <p:spPr/>
        <p:txBody>
          <a:bodyPr/>
          <a:lstStyle/>
          <a:p>
            <a:pPr algn="ctr"/>
            <a:r>
              <a:rPr lang="en-GB" dirty="0"/>
              <a:t>Let them eat cake</a:t>
            </a:r>
          </a:p>
        </p:txBody>
      </p:sp>
      <p:sp>
        <p:nvSpPr>
          <p:cNvPr id="3" name="Content Placeholder 2">
            <a:extLst>
              <a:ext uri="{FF2B5EF4-FFF2-40B4-BE49-F238E27FC236}">
                <a16:creationId xmlns:a16="http://schemas.microsoft.com/office/drawing/2014/main" id="{6C48FD93-BB94-8E6D-B409-7CCB758991E6}"/>
              </a:ext>
            </a:extLst>
          </p:cNvPr>
          <p:cNvSpPr>
            <a:spLocks noGrp="1"/>
          </p:cNvSpPr>
          <p:nvPr>
            <p:ph idx="1"/>
          </p:nvPr>
        </p:nvSpPr>
        <p:spPr/>
        <p:txBody>
          <a:bodyPr>
            <a:normAutofit lnSpcReduction="10000"/>
          </a:bodyPr>
          <a:lstStyle/>
          <a:p>
            <a:r>
              <a:rPr lang="en-GB" dirty="0"/>
              <a:t>However, in the early 1950s France seemed like a dirty decaying country, a country with its best days behind it.</a:t>
            </a:r>
          </a:p>
          <a:p>
            <a:r>
              <a:rPr lang="en-GB" dirty="0"/>
              <a:t>It is said that French women only washed themselves once a week and washed their hair once a month.</a:t>
            </a:r>
          </a:p>
          <a:p>
            <a:r>
              <a:rPr lang="en-GB" dirty="0"/>
              <a:t>L’Oreal pioneered creative advertising which promoted cleanliness and stigmatised poor hygiene.</a:t>
            </a:r>
          </a:p>
          <a:p>
            <a:r>
              <a:rPr lang="en-GB" dirty="0"/>
              <a:t>Francois even created new trends when he took note of a major fashion change.</a:t>
            </a:r>
          </a:p>
          <a:p>
            <a:r>
              <a:rPr lang="en-GB" dirty="0"/>
              <a:t>French women suddenly stopped wearing hats and scarfs so he sold them hairspray to hold their hairstyles in place in windy weather.</a:t>
            </a:r>
          </a:p>
          <a:p>
            <a:endParaRPr lang="en-GB" dirty="0"/>
          </a:p>
          <a:p>
            <a:endParaRPr lang="en-GB" dirty="0"/>
          </a:p>
        </p:txBody>
      </p:sp>
    </p:spTree>
    <p:extLst>
      <p:ext uri="{BB962C8B-B14F-4D97-AF65-F5344CB8AC3E}">
        <p14:creationId xmlns:p14="http://schemas.microsoft.com/office/powerpoint/2010/main" val="841737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A9492C-A004-6383-5A0D-6EFAB7EBBEB5}"/>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B041AA61-C08E-04A4-8DBF-072301D5370C}"/>
              </a:ext>
            </a:extLst>
          </p:cNvPr>
          <p:cNvPicPr>
            <a:picLocks noChangeAspect="1"/>
          </p:cNvPicPr>
          <p:nvPr/>
        </p:nvPicPr>
        <p:blipFill>
          <a:blip r:embed="rId2"/>
          <a:stretch>
            <a:fillRect/>
          </a:stretch>
        </p:blipFill>
        <p:spPr>
          <a:xfrm>
            <a:off x="1362000" y="273000"/>
            <a:ext cx="9468000" cy="6312000"/>
          </a:xfrm>
          <a:prstGeom prst="rect">
            <a:avLst/>
          </a:prstGeom>
        </p:spPr>
      </p:pic>
    </p:spTree>
    <p:extLst>
      <p:ext uri="{BB962C8B-B14F-4D97-AF65-F5344CB8AC3E}">
        <p14:creationId xmlns:p14="http://schemas.microsoft.com/office/powerpoint/2010/main" val="568280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70F78A-224D-F6BF-EB94-6E54DE9008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0C1596-632D-C9E5-794E-25A6E4D43873}"/>
              </a:ext>
            </a:extLst>
          </p:cNvPr>
          <p:cNvSpPr>
            <a:spLocks noGrp="1"/>
          </p:cNvSpPr>
          <p:nvPr>
            <p:ph type="title"/>
          </p:nvPr>
        </p:nvSpPr>
        <p:spPr/>
        <p:txBody>
          <a:bodyPr/>
          <a:lstStyle/>
          <a:p>
            <a:pPr algn="ctr"/>
            <a:r>
              <a:rPr lang="en-GB" dirty="0"/>
              <a:t>Let them eat cake</a:t>
            </a:r>
          </a:p>
        </p:txBody>
      </p:sp>
      <p:sp>
        <p:nvSpPr>
          <p:cNvPr id="3" name="Content Placeholder 2">
            <a:extLst>
              <a:ext uri="{FF2B5EF4-FFF2-40B4-BE49-F238E27FC236}">
                <a16:creationId xmlns:a16="http://schemas.microsoft.com/office/drawing/2014/main" id="{B51D0EAA-27CA-2C94-4902-12C89715F333}"/>
              </a:ext>
            </a:extLst>
          </p:cNvPr>
          <p:cNvSpPr>
            <a:spLocks noGrp="1"/>
          </p:cNvSpPr>
          <p:nvPr>
            <p:ph idx="1"/>
          </p:nvPr>
        </p:nvSpPr>
        <p:spPr/>
        <p:txBody>
          <a:bodyPr/>
          <a:lstStyle/>
          <a:p>
            <a:r>
              <a:rPr lang="en-GB" dirty="0"/>
              <a:t>As the company grew more prosperous the </a:t>
            </a:r>
            <a:r>
              <a:rPr lang="en-GB" dirty="0" err="1"/>
              <a:t>Bettencourts</a:t>
            </a:r>
            <a:r>
              <a:rPr lang="en-GB" dirty="0"/>
              <a:t>  became more powerful.</a:t>
            </a:r>
          </a:p>
          <a:p>
            <a:r>
              <a:rPr lang="en-GB" dirty="0"/>
              <a:t>Lilian financed her husband’s political career and made generous contributions to national political campaigns.</a:t>
            </a:r>
          </a:p>
          <a:p>
            <a:r>
              <a:rPr lang="en-GB" dirty="0"/>
              <a:t>Such contributions are always richly rewarded behind closed doors!</a:t>
            </a:r>
          </a:p>
          <a:p>
            <a:r>
              <a:rPr lang="en-GB" dirty="0"/>
              <a:t>As Eugene Schueller stated:</a:t>
            </a:r>
          </a:p>
          <a:p>
            <a:r>
              <a:rPr lang="en-GB" dirty="0"/>
              <a:t>In order to succeed you must be close to the state, close to those with power.</a:t>
            </a:r>
          </a:p>
        </p:txBody>
      </p:sp>
    </p:spTree>
    <p:extLst>
      <p:ext uri="{BB962C8B-B14F-4D97-AF65-F5344CB8AC3E}">
        <p14:creationId xmlns:p14="http://schemas.microsoft.com/office/powerpoint/2010/main" val="2341949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3356A-D96E-17AB-E2FC-5DE66A01137F}"/>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2662111D-790A-8A9F-982D-6AB21F174275}"/>
              </a:ext>
            </a:extLst>
          </p:cNvPr>
          <p:cNvPicPr>
            <a:picLocks noChangeAspect="1"/>
          </p:cNvPicPr>
          <p:nvPr/>
        </p:nvPicPr>
        <p:blipFill>
          <a:blip r:embed="rId2"/>
          <a:stretch>
            <a:fillRect/>
          </a:stretch>
        </p:blipFill>
        <p:spPr>
          <a:xfrm>
            <a:off x="1362000" y="552059"/>
            <a:ext cx="9468000" cy="5753881"/>
          </a:xfrm>
          <a:prstGeom prst="rect">
            <a:avLst/>
          </a:prstGeom>
        </p:spPr>
      </p:pic>
    </p:spTree>
    <p:extLst>
      <p:ext uri="{BB962C8B-B14F-4D97-AF65-F5344CB8AC3E}">
        <p14:creationId xmlns:p14="http://schemas.microsoft.com/office/powerpoint/2010/main" val="35491535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6AE74-E524-E92B-3320-8288485AA7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C0CF79-01B2-0699-9130-34A2EEC4A5DB}"/>
              </a:ext>
            </a:extLst>
          </p:cNvPr>
          <p:cNvSpPr>
            <a:spLocks noGrp="1"/>
          </p:cNvSpPr>
          <p:nvPr>
            <p:ph type="title"/>
          </p:nvPr>
        </p:nvSpPr>
        <p:spPr/>
        <p:txBody>
          <a:bodyPr/>
          <a:lstStyle/>
          <a:p>
            <a:pPr algn="ctr"/>
            <a:r>
              <a:rPr lang="en-GB" dirty="0"/>
              <a:t>Let them eat cake</a:t>
            </a:r>
          </a:p>
        </p:txBody>
      </p:sp>
      <p:sp>
        <p:nvSpPr>
          <p:cNvPr id="3" name="Content Placeholder 2">
            <a:extLst>
              <a:ext uri="{FF2B5EF4-FFF2-40B4-BE49-F238E27FC236}">
                <a16:creationId xmlns:a16="http://schemas.microsoft.com/office/drawing/2014/main" id="{D264C105-99BA-42B8-F866-6B21E30AF69F}"/>
              </a:ext>
            </a:extLst>
          </p:cNvPr>
          <p:cNvSpPr>
            <a:spLocks noGrp="1"/>
          </p:cNvSpPr>
          <p:nvPr>
            <p:ph idx="1"/>
          </p:nvPr>
        </p:nvSpPr>
        <p:spPr/>
        <p:txBody>
          <a:bodyPr/>
          <a:lstStyle/>
          <a:p>
            <a:r>
              <a:rPr lang="en-GB" dirty="0"/>
              <a:t>Lilian was a very secretive woman so the extent of her direct involvement with L’Oreal will never be known.</a:t>
            </a:r>
          </a:p>
          <a:p>
            <a:r>
              <a:rPr lang="en-GB" dirty="0"/>
              <a:t>However, throughout her long life she displayed absolute loyalty to her father Eugene and her husband Andre.</a:t>
            </a:r>
          </a:p>
          <a:p>
            <a:r>
              <a:rPr lang="en-GB" dirty="0"/>
              <a:t>After her father passed away in 1957 she honoured his memory.</a:t>
            </a:r>
          </a:p>
          <a:p>
            <a:r>
              <a:rPr lang="en-GB" dirty="0"/>
              <a:t>Perhaps because of this character trait Lilian insisted on absolute loyalty from the various L’Oreal executives, it may be said that she anointed each one of them and worked very closely with them as her father’s only heir, the Queen of L’Oreal. </a:t>
            </a:r>
          </a:p>
        </p:txBody>
      </p:sp>
    </p:spTree>
    <p:extLst>
      <p:ext uri="{BB962C8B-B14F-4D97-AF65-F5344CB8AC3E}">
        <p14:creationId xmlns:p14="http://schemas.microsoft.com/office/powerpoint/2010/main" val="3382154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3FF4C4-2EBF-C451-A86F-9989C7BDC470}"/>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0DE9BBA7-92DC-C472-5CB1-6AA333F879CC}"/>
              </a:ext>
            </a:extLst>
          </p:cNvPr>
          <p:cNvPicPr>
            <a:picLocks noChangeAspect="1"/>
          </p:cNvPicPr>
          <p:nvPr/>
        </p:nvPicPr>
        <p:blipFill>
          <a:blip r:embed="rId2"/>
          <a:stretch>
            <a:fillRect/>
          </a:stretch>
        </p:blipFill>
        <p:spPr>
          <a:xfrm>
            <a:off x="1362000" y="558080"/>
            <a:ext cx="9468000" cy="5323120"/>
          </a:xfrm>
          <a:prstGeom prst="rect">
            <a:avLst/>
          </a:prstGeom>
        </p:spPr>
      </p:pic>
    </p:spTree>
    <p:extLst>
      <p:ext uri="{BB962C8B-B14F-4D97-AF65-F5344CB8AC3E}">
        <p14:creationId xmlns:p14="http://schemas.microsoft.com/office/powerpoint/2010/main" val="3167922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B94D4-5501-1C77-44FB-6310E3DD12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55D3A1-7541-FDE1-7E52-A681083E2DA6}"/>
              </a:ext>
            </a:extLst>
          </p:cNvPr>
          <p:cNvSpPr>
            <a:spLocks noGrp="1"/>
          </p:cNvSpPr>
          <p:nvPr>
            <p:ph type="title"/>
          </p:nvPr>
        </p:nvSpPr>
        <p:spPr/>
        <p:txBody>
          <a:bodyPr/>
          <a:lstStyle/>
          <a:p>
            <a:pPr algn="ctr"/>
            <a:r>
              <a:rPr lang="en-GB" dirty="0"/>
              <a:t>Let them eat cake</a:t>
            </a:r>
          </a:p>
        </p:txBody>
      </p:sp>
      <p:sp>
        <p:nvSpPr>
          <p:cNvPr id="3" name="Content Placeholder 2">
            <a:extLst>
              <a:ext uri="{FF2B5EF4-FFF2-40B4-BE49-F238E27FC236}">
                <a16:creationId xmlns:a16="http://schemas.microsoft.com/office/drawing/2014/main" id="{1ACD005D-2601-09CF-1176-093DA0EF5567}"/>
              </a:ext>
            </a:extLst>
          </p:cNvPr>
          <p:cNvSpPr>
            <a:spLocks noGrp="1"/>
          </p:cNvSpPr>
          <p:nvPr>
            <p:ph idx="1"/>
          </p:nvPr>
        </p:nvSpPr>
        <p:spPr/>
        <p:txBody>
          <a:bodyPr>
            <a:normAutofit fontScale="92500" lnSpcReduction="10000"/>
          </a:bodyPr>
          <a:lstStyle/>
          <a:p>
            <a:r>
              <a:rPr lang="en-GB" dirty="0"/>
              <a:t>As well as being a naturally loyal and hardworking lady, Lilian also enjoyed life and had plenty of money to fund her various interests.</a:t>
            </a:r>
          </a:p>
          <a:p>
            <a:r>
              <a:rPr lang="en-GB" dirty="0"/>
              <a:t>She loved to travel, she also had an interest in art and delighted in meeting artists and actors.</a:t>
            </a:r>
          </a:p>
          <a:p>
            <a:r>
              <a:rPr lang="en-GB" dirty="0"/>
              <a:t>She was a society hostess who opened her home to many influential people.</a:t>
            </a:r>
          </a:p>
          <a:p>
            <a:r>
              <a:rPr lang="en-GB" dirty="0"/>
              <a:t>She behaved like a queen in a royal court bestowing favours on her favourite subjects.</a:t>
            </a:r>
          </a:p>
          <a:p>
            <a:r>
              <a:rPr lang="en-GB" dirty="0"/>
              <a:t>When L’Oreal was floated on the stock market she became the richest woman in the world but just a few short years later her reputation suffered a terrible blow from which it would never recover.</a:t>
            </a:r>
          </a:p>
          <a:p>
            <a:endParaRPr lang="en-GB" dirty="0"/>
          </a:p>
          <a:p>
            <a:endParaRPr lang="en-GB" dirty="0"/>
          </a:p>
        </p:txBody>
      </p:sp>
    </p:spTree>
    <p:extLst>
      <p:ext uri="{BB962C8B-B14F-4D97-AF65-F5344CB8AC3E}">
        <p14:creationId xmlns:p14="http://schemas.microsoft.com/office/powerpoint/2010/main" val="2203233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36865-9B81-A684-E6A4-6A0C11976D22}"/>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D93714B9-99B6-4B00-C85C-109E78EA4F47}"/>
              </a:ext>
            </a:extLst>
          </p:cNvPr>
          <p:cNvPicPr>
            <a:picLocks noChangeAspect="1"/>
          </p:cNvPicPr>
          <p:nvPr/>
        </p:nvPicPr>
        <p:blipFill>
          <a:blip r:embed="rId2"/>
          <a:stretch>
            <a:fillRect/>
          </a:stretch>
        </p:blipFill>
        <p:spPr>
          <a:xfrm>
            <a:off x="1362000" y="1103801"/>
            <a:ext cx="9468000" cy="4650398"/>
          </a:xfrm>
          <a:prstGeom prst="rect">
            <a:avLst/>
          </a:prstGeom>
        </p:spPr>
      </p:pic>
    </p:spTree>
    <p:extLst>
      <p:ext uri="{BB962C8B-B14F-4D97-AF65-F5344CB8AC3E}">
        <p14:creationId xmlns:p14="http://schemas.microsoft.com/office/powerpoint/2010/main" val="11414246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111EF-2600-5042-3DFA-DD6D1238C6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1F9FEA-4B08-D83C-A009-20A0CA912335}"/>
              </a:ext>
            </a:extLst>
          </p:cNvPr>
          <p:cNvSpPr>
            <a:spLocks noGrp="1"/>
          </p:cNvSpPr>
          <p:nvPr>
            <p:ph type="title"/>
          </p:nvPr>
        </p:nvSpPr>
        <p:spPr/>
        <p:txBody>
          <a:bodyPr/>
          <a:lstStyle/>
          <a:p>
            <a:pPr algn="ctr"/>
            <a:r>
              <a:rPr lang="en-GB" dirty="0"/>
              <a:t>Let them eat cake</a:t>
            </a:r>
          </a:p>
        </p:txBody>
      </p:sp>
      <p:sp>
        <p:nvSpPr>
          <p:cNvPr id="3" name="Content Placeholder 2">
            <a:extLst>
              <a:ext uri="{FF2B5EF4-FFF2-40B4-BE49-F238E27FC236}">
                <a16:creationId xmlns:a16="http://schemas.microsoft.com/office/drawing/2014/main" id="{1563366D-EB14-8FF9-4109-C23ADA340BA6}"/>
              </a:ext>
            </a:extLst>
          </p:cNvPr>
          <p:cNvSpPr>
            <a:spLocks noGrp="1"/>
          </p:cNvSpPr>
          <p:nvPr>
            <p:ph idx="1"/>
          </p:nvPr>
        </p:nvSpPr>
        <p:spPr/>
        <p:txBody>
          <a:bodyPr>
            <a:normAutofit fontScale="92500" lnSpcReduction="10000"/>
          </a:bodyPr>
          <a:lstStyle/>
          <a:p>
            <a:r>
              <a:rPr lang="en-GB" dirty="0"/>
              <a:t>It wasn’t all plain sailing for L’Oreal.</a:t>
            </a:r>
          </a:p>
          <a:p>
            <a:r>
              <a:rPr lang="en-GB" dirty="0"/>
              <a:t>Francois Dalle was forced to resign when it emerged that he had forced a fellow executive to resign over his ties to Israel.</a:t>
            </a:r>
          </a:p>
          <a:p>
            <a:r>
              <a:rPr lang="en-GB" dirty="0"/>
              <a:t>L’Oreal was attempting to appease the Arab League at the time.</a:t>
            </a:r>
          </a:p>
          <a:p>
            <a:r>
              <a:rPr lang="en-GB" dirty="0"/>
              <a:t>The Arab League is a loose coalition of Arab countries who are only united in their hatred of Israel and their collective wish to make oil more expensive.</a:t>
            </a:r>
          </a:p>
          <a:p>
            <a:r>
              <a:rPr lang="en-GB" dirty="0"/>
              <a:t>Naturally, the mention of Israel led to an examination of the antisemitic and pro-Nazi tendencies of both Eugene Schueller and Andre Bettencourt.</a:t>
            </a:r>
          </a:p>
          <a:p>
            <a:r>
              <a:rPr lang="en-GB" dirty="0"/>
              <a:t>The publicity was awful but L’Oreal has mastered the world of marketing, the company simply weathered the storm and moved on.</a:t>
            </a:r>
          </a:p>
          <a:p>
            <a:endParaRPr lang="en-GB" dirty="0"/>
          </a:p>
        </p:txBody>
      </p:sp>
    </p:spTree>
    <p:extLst>
      <p:ext uri="{BB962C8B-B14F-4D97-AF65-F5344CB8AC3E}">
        <p14:creationId xmlns:p14="http://schemas.microsoft.com/office/powerpoint/2010/main" val="2580651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7F7DE4-76AC-494A-2B86-C2953303A87A}"/>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50A05E3-94D8-D82A-5901-85223F4A2BA1}"/>
              </a:ext>
            </a:extLst>
          </p:cNvPr>
          <p:cNvPicPr>
            <a:picLocks noChangeAspect="1"/>
          </p:cNvPicPr>
          <p:nvPr/>
        </p:nvPicPr>
        <p:blipFill>
          <a:blip r:embed="rId2"/>
          <a:stretch>
            <a:fillRect/>
          </a:stretch>
        </p:blipFill>
        <p:spPr>
          <a:xfrm>
            <a:off x="1362000" y="413023"/>
            <a:ext cx="9468000" cy="6031953"/>
          </a:xfrm>
          <a:prstGeom prst="rect">
            <a:avLst/>
          </a:prstGeom>
        </p:spPr>
      </p:pic>
    </p:spTree>
    <p:extLst>
      <p:ext uri="{BB962C8B-B14F-4D97-AF65-F5344CB8AC3E}">
        <p14:creationId xmlns:p14="http://schemas.microsoft.com/office/powerpoint/2010/main" val="38758926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D0D66-115B-9E54-D0B1-FF9FC967A9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3D1C2B-06F3-AC36-2202-B3D869DD7622}"/>
              </a:ext>
            </a:extLst>
          </p:cNvPr>
          <p:cNvSpPr>
            <a:spLocks noGrp="1"/>
          </p:cNvSpPr>
          <p:nvPr>
            <p:ph type="title"/>
          </p:nvPr>
        </p:nvSpPr>
        <p:spPr/>
        <p:txBody>
          <a:bodyPr/>
          <a:lstStyle/>
          <a:p>
            <a:pPr algn="ctr"/>
            <a:r>
              <a:rPr lang="en-GB" dirty="0"/>
              <a:t>Let them eat cake</a:t>
            </a:r>
          </a:p>
        </p:txBody>
      </p:sp>
      <p:sp>
        <p:nvSpPr>
          <p:cNvPr id="3" name="Content Placeholder 2">
            <a:extLst>
              <a:ext uri="{FF2B5EF4-FFF2-40B4-BE49-F238E27FC236}">
                <a16:creationId xmlns:a16="http://schemas.microsoft.com/office/drawing/2014/main" id="{9E9E2EC9-C1C0-2BA2-9D09-AF58CF3E976D}"/>
              </a:ext>
            </a:extLst>
          </p:cNvPr>
          <p:cNvSpPr>
            <a:spLocks noGrp="1"/>
          </p:cNvSpPr>
          <p:nvPr>
            <p:ph idx="1"/>
          </p:nvPr>
        </p:nvSpPr>
        <p:spPr/>
        <p:txBody>
          <a:bodyPr>
            <a:normAutofit fontScale="77500" lnSpcReduction="20000"/>
          </a:bodyPr>
          <a:lstStyle/>
          <a:p>
            <a:r>
              <a:rPr lang="en-GB" dirty="0"/>
              <a:t>The “Bettencourt affair” as the French media dubbed it was a rare and entirely accidental look behind the curtain.</a:t>
            </a:r>
          </a:p>
          <a:p>
            <a:r>
              <a:rPr lang="en-GB" dirty="0"/>
              <a:t>It may by compared to the Watergate scandal which brought down President Nixon because it involved the release of the transcripts of many conversations and correspondence which were assumed to be private at the time.</a:t>
            </a:r>
          </a:p>
          <a:p>
            <a:r>
              <a:rPr lang="en-GB" dirty="0"/>
              <a:t>Wealthy people have to be very careful about who they interact with because a lot of people will say anything to obtain their money.</a:t>
            </a:r>
          </a:p>
          <a:p>
            <a:r>
              <a:rPr lang="en-GB" dirty="0"/>
              <a:t>Lilian’s only daughter Francoise took this lesson to heart and forced her husband to court her for a decade before she finally married him.</a:t>
            </a:r>
          </a:p>
          <a:p>
            <a:r>
              <a:rPr lang="en-GB" dirty="0"/>
              <a:t>Ironically she married the grandson of a rabbi who had been put to death by the Nazis.</a:t>
            </a:r>
          </a:p>
          <a:p>
            <a:r>
              <a:rPr lang="en-GB" dirty="0"/>
              <a:t>While Lilian may be compared to the fun loving, witty and gregarious Marie Antoinette, Francoise Bettencourt was more like Jean D’ Arc, a serious, independent and intensely religious woman who was determined to do the right thing.</a:t>
            </a:r>
          </a:p>
          <a:p>
            <a:endParaRPr lang="en-GB" dirty="0"/>
          </a:p>
        </p:txBody>
      </p:sp>
    </p:spTree>
    <p:extLst>
      <p:ext uri="{BB962C8B-B14F-4D97-AF65-F5344CB8AC3E}">
        <p14:creationId xmlns:p14="http://schemas.microsoft.com/office/powerpoint/2010/main" val="156863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F56CD6-2996-530C-D3B1-C2EFD4BFC4BF}"/>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D5CD2A33-5941-D872-5029-5FC61DC6320D}"/>
              </a:ext>
            </a:extLst>
          </p:cNvPr>
          <p:cNvPicPr>
            <a:picLocks noChangeAspect="1"/>
          </p:cNvPicPr>
          <p:nvPr/>
        </p:nvPicPr>
        <p:blipFill>
          <a:blip r:embed="rId2"/>
          <a:stretch>
            <a:fillRect/>
          </a:stretch>
        </p:blipFill>
        <p:spPr>
          <a:xfrm>
            <a:off x="1848000" y="243000"/>
            <a:ext cx="8496000" cy="6372000"/>
          </a:xfrm>
          <a:prstGeom prst="rect">
            <a:avLst/>
          </a:prstGeom>
        </p:spPr>
      </p:pic>
    </p:spTree>
    <p:extLst>
      <p:ext uri="{BB962C8B-B14F-4D97-AF65-F5344CB8AC3E}">
        <p14:creationId xmlns:p14="http://schemas.microsoft.com/office/powerpoint/2010/main" val="2332602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E74211-7750-7F48-DEB2-088E057677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15692F-9139-001B-E593-76C26C5C1EE3}"/>
              </a:ext>
            </a:extLst>
          </p:cNvPr>
          <p:cNvSpPr>
            <a:spLocks noGrp="1"/>
          </p:cNvSpPr>
          <p:nvPr>
            <p:ph type="title"/>
          </p:nvPr>
        </p:nvSpPr>
        <p:spPr/>
        <p:txBody>
          <a:bodyPr/>
          <a:lstStyle/>
          <a:p>
            <a:pPr algn="ctr"/>
            <a:r>
              <a:rPr lang="en-GB" dirty="0"/>
              <a:t>Let them eat cake</a:t>
            </a:r>
          </a:p>
        </p:txBody>
      </p:sp>
      <p:sp>
        <p:nvSpPr>
          <p:cNvPr id="3" name="Content Placeholder 2">
            <a:extLst>
              <a:ext uri="{FF2B5EF4-FFF2-40B4-BE49-F238E27FC236}">
                <a16:creationId xmlns:a16="http://schemas.microsoft.com/office/drawing/2014/main" id="{EC94D32D-EE89-36C4-B0EA-4630696F4AB4}"/>
              </a:ext>
            </a:extLst>
          </p:cNvPr>
          <p:cNvSpPr>
            <a:spLocks noGrp="1"/>
          </p:cNvSpPr>
          <p:nvPr>
            <p:ph idx="1"/>
          </p:nvPr>
        </p:nvSpPr>
        <p:spPr/>
        <p:txBody>
          <a:bodyPr>
            <a:normAutofit fontScale="77500" lnSpcReduction="20000"/>
          </a:bodyPr>
          <a:lstStyle/>
          <a:p>
            <a:r>
              <a:rPr lang="en-GB" dirty="0"/>
              <a:t>While Lilian hero-worshipped her father Eugene, Francoise took a sober look at the way in which the L’Oreal fortune was built.</a:t>
            </a:r>
          </a:p>
          <a:p>
            <a:r>
              <a:rPr lang="en-GB" dirty="0"/>
              <a:t>Her hero was her piano teacher and she once referred to music as her enchanted island.</a:t>
            </a:r>
          </a:p>
          <a:p>
            <a:r>
              <a:rPr lang="en-GB" dirty="0"/>
              <a:t>Francoise is a serious scholar who has written books about Greek Gods and the Bible.</a:t>
            </a:r>
          </a:p>
          <a:p>
            <a:r>
              <a:rPr lang="en-GB" dirty="0"/>
              <a:t>Sadly, when the curtain was drawn back the “Bettencourt affair” revealed a family which squabbled.</a:t>
            </a:r>
          </a:p>
          <a:p>
            <a:r>
              <a:rPr lang="en-GB" dirty="0"/>
              <a:t>It was revealed that Lilian contemptuously referred to her only child as the “turkey” and she also had a certain contempt for her relatively modest lifestyle. </a:t>
            </a:r>
          </a:p>
          <a:p>
            <a:r>
              <a:rPr lang="en-GB" dirty="0"/>
              <a:t> While Lilian lived in a mansion surrounded by servants, Francoise chose to live in an apartment where two grand pianos held pride of place.</a:t>
            </a:r>
          </a:p>
          <a:p>
            <a:r>
              <a:rPr lang="en-GB" dirty="0"/>
              <a:t>Francoise rarely received visitors but when she did she answered her own door whereas Lilian received a constant stream of guests and would never dream of opening her own front door! </a:t>
            </a:r>
          </a:p>
        </p:txBody>
      </p:sp>
    </p:spTree>
    <p:extLst>
      <p:ext uri="{BB962C8B-B14F-4D97-AF65-F5344CB8AC3E}">
        <p14:creationId xmlns:p14="http://schemas.microsoft.com/office/powerpoint/2010/main" val="2174735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72F153-29B8-C33C-612F-BA9B29A725D4}"/>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6FF4219C-2BF2-D5B9-F3F2-0A8D49B86C5A}"/>
              </a:ext>
            </a:extLst>
          </p:cNvPr>
          <p:cNvPicPr>
            <a:picLocks noChangeAspect="1"/>
          </p:cNvPicPr>
          <p:nvPr/>
        </p:nvPicPr>
        <p:blipFill>
          <a:blip r:embed="rId2"/>
          <a:stretch>
            <a:fillRect/>
          </a:stretch>
        </p:blipFill>
        <p:spPr>
          <a:xfrm>
            <a:off x="1362000" y="766125"/>
            <a:ext cx="9468000" cy="5325750"/>
          </a:xfrm>
          <a:prstGeom prst="rect">
            <a:avLst/>
          </a:prstGeom>
        </p:spPr>
      </p:pic>
    </p:spTree>
    <p:extLst>
      <p:ext uri="{BB962C8B-B14F-4D97-AF65-F5344CB8AC3E}">
        <p14:creationId xmlns:p14="http://schemas.microsoft.com/office/powerpoint/2010/main" val="19117044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C6AC1-24E3-3C56-8CC5-A3F89B4C30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88756A-E5F2-14C5-0DC2-CCB4C2367338}"/>
              </a:ext>
            </a:extLst>
          </p:cNvPr>
          <p:cNvSpPr>
            <a:spLocks noGrp="1"/>
          </p:cNvSpPr>
          <p:nvPr>
            <p:ph type="title"/>
          </p:nvPr>
        </p:nvSpPr>
        <p:spPr/>
        <p:txBody>
          <a:bodyPr/>
          <a:lstStyle/>
          <a:p>
            <a:pPr algn="ctr"/>
            <a:r>
              <a:rPr lang="en-GB" dirty="0"/>
              <a:t>Let them eat cake</a:t>
            </a:r>
          </a:p>
        </p:txBody>
      </p:sp>
      <p:sp>
        <p:nvSpPr>
          <p:cNvPr id="3" name="Content Placeholder 2">
            <a:extLst>
              <a:ext uri="{FF2B5EF4-FFF2-40B4-BE49-F238E27FC236}">
                <a16:creationId xmlns:a16="http://schemas.microsoft.com/office/drawing/2014/main" id="{14C62D75-6913-B6F6-506C-E3F7D9D088F1}"/>
              </a:ext>
            </a:extLst>
          </p:cNvPr>
          <p:cNvSpPr>
            <a:spLocks noGrp="1"/>
          </p:cNvSpPr>
          <p:nvPr>
            <p:ph idx="1"/>
          </p:nvPr>
        </p:nvSpPr>
        <p:spPr/>
        <p:txBody>
          <a:bodyPr>
            <a:normAutofit fontScale="85000" lnSpcReduction="20000"/>
          </a:bodyPr>
          <a:lstStyle/>
          <a:p>
            <a:r>
              <a:rPr lang="en-GB" dirty="0"/>
              <a:t>The arrival of Francois-Marie </a:t>
            </a:r>
            <a:r>
              <a:rPr lang="en-GB" dirty="0" err="1"/>
              <a:t>Banier</a:t>
            </a:r>
            <a:r>
              <a:rPr lang="en-GB" dirty="0"/>
              <a:t> brought matters to a head.</a:t>
            </a:r>
          </a:p>
          <a:p>
            <a:r>
              <a:rPr lang="en-GB" dirty="0"/>
              <a:t>He was the glamourous photographer who “knew everybody”, he even knew Johnny Depp!</a:t>
            </a:r>
          </a:p>
          <a:p>
            <a:r>
              <a:rPr lang="en-GB" dirty="0"/>
              <a:t>When Lilian first met Francois she was 65 and he was only 40, he took pictures of her and they struck up a conversation.</a:t>
            </a:r>
          </a:p>
          <a:p>
            <a:r>
              <a:rPr lang="en-GB" dirty="0"/>
              <a:t>By all accounts Lilian had grown tired of life at that point and Francois seems to have given her a new lease of life.</a:t>
            </a:r>
          </a:p>
          <a:p>
            <a:r>
              <a:rPr lang="en-GB" dirty="0"/>
              <a:t>Their relationship was almost certainly platonic, in fact, Lilian seems to have regarded Francois like a favoured son, the son she never had perhaps.</a:t>
            </a:r>
          </a:p>
          <a:p>
            <a:r>
              <a:rPr lang="en-GB" dirty="0"/>
              <a:t>When she was asked about his appeal, Lilian simply stated that: He amuses me…</a:t>
            </a:r>
          </a:p>
          <a:p>
            <a:r>
              <a:rPr lang="en-GB" dirty="0"/>
              <a:t>Francoise saw Francois as a sort of cuckoo in human form especially when she heard rumours that Lilian was thinking of adopting her new best friend!</a:t>
            </a:r>
          </a:p>
        </p:txBody>
      </p:sp>
    </p:spTree>
    <p:extLst>
      <p:ext uri="{BB962C8B-B14F-4D97-AF65-F5344CB8AC3E}">
        <p14:creationId xmlns:p14="http://schemas.microsoft.com/office/powerpoint/2010/main" val="1088256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5D0CD1-B73C-FC21-A1F8-B3DDF2755A6E}"/>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8F79858A-4124-2285-DCB6-2F34DBFB9877}"/>
              </a:ext>
            </a:extLst>
          </p:cNvPr>
          <p:cNvPicPr>
            <a:picLocks noChangeAspect="1"/>
          </p:cNvPicPr>
          <p:nvPr/>
        </p:nvPicPr>
        <p:blipFill>
          <a:blip r:embed="rId2"/>
          <a:stretch>
            <a:fillRect/>
          </a:stretch>
        </p:blipFill>
        <p:spPr>
          <a:xfrm>
            <a:off x="1362000" y="277746"/>
            <a:ext cx="9468000" cy="6302507"/>
          </a:xfrm>
          <a:prstGeom prst="rect">
            <a:avLst/>
          </a:prstGeom>
        </p:spPr>
      </p:pic>
    </p:spTree>
    <p:extLst>
      <p:ext uri="{BB962C8B-B14F-4D97-AF65-F5344CB8AC3E}">
        <p14:creationId xmlns:p14="http://schemas.microsoft.com/office/powerpoint/2010/main" val="10943454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72FBBF-EC60-3641-007F-E4425A44F7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789EF8A-E86A-E218-06CC-7B5EC116DCB7}"/>
              </a:ext>
            </a:extLst>
          </p:cNvPr>
          <p:cNvSpPr>
            <a:spLocks noGrp="1"/>
          </p:cNvSpPr>
          <p:nvPr>
            <p:ph type="title"/>
          </p:nvPr>
        </p:nvSpPr>
        <p:spPr/>
        <p:txBody>
          <a:bodyPr/>
          <a:lstStyle/>
          <a:p>
            <a:pPr algn="ctr"/>
            <a:r>
              <a:rPr lang="en-GB" dirty="0"/>
              <a:t>Let them eat cake</a:t>
            </a:r>
          </a:p>
        </p:txBody>
      </p:sp>
      <p:sp>
        <p:nvSpPr>
          <p:cNvPr id="3" name="Content Placeholder 2">
            <a:extLst>
              <a:ext uri="{FF2B5EF4-FFF2-40B4-BE49-F238E27FC236}">
                <a16:creationId xmlns:a16="http://schemas.microsoft.com/office/drawing/2014/main" id="{7E71D821-B108-E8F2-FE17-F3AE0891546F}"/>
              </a:ext>
            </a:extLst>
          </p:cNvPr>
          <p:cNvSpPr>
            <a:spLocks noGrp="1"/>
          </p:cNvSpPr>
          <p:nvPr>
            <p:ph idx="1"/>
          </p:nvPr>
        </p:nvSpPr>
        <p:spPr/>
        <p:txBody>
          <a:bodyPr>
            <a:normAutofit fontScale="92500" lnSpcReduction="20000"/>
          </a:bodyPr>
          <a:lstStyle/>
          <a:p>
            <a:r>
              <a:rPr lang="en-GB" dirty="0"/>
              <a:t>Lilian gave Francois lavish gifts, the total value of which approached a billion Euros by some accounts, this was still a tiny proportion of Madame’s vast fortune however.</a:t>
            </a:r>
          </a:p>
          <a:p>
            <a:r>
              <a:rPr lang="en-GB" dirty="0"/>
              <a:t>Francoise took the drastic step of persuading her mother’s butler to spy on her.</a:t>
            </a:r>
          </a:p>
          <a:p>
            <a:r>
              <a:rPr lang="en-GB" dirty="0"/>
              <a:t>She wished to gather evidence of her mother’s senility and prove that Francois was manipulating her for financial gain.</a:t>
            </a:r>
          </a:p>
          <a:p>
            <a:r>
              <a:rPr lang="en-GB" dirty="0"/>
              <a:t>She even referred to </a:t>
            </a:r>
            <a:r>
              <a:rPr lang="en-GB" dirty="0" err="1"/>
              <a:t>Banier</a:t>
            </a:r>
            <a:r>
              <a:rPr lang="en-GB" dirty="0"/>
              <a:t> as the “predator”.</a:t>
            </a:r>
          </a:p>
          <a:p>
            <a:r>
              <a:rPr lang="en-GB" dirty="0"/>
              <a:t>Ultimately she wished to obtain the power of attorney over her mother’s estate in order to prevent Francois from stealing the family fortune.</a:t>
            </a:r>
          </a:p>
          <a:p>
            <a:r>
              <a:rPr lang="en-GB" dirty="0"/>
              <a:t>Lilian’s butler inadvertently gathered evidence that Lilian was in the centre of a network of corruption which extended to the French President, Nicholas Sarkozy.</a:t>
            </a:r>
          </a:p>
          <a:p>
            <a:endParaRPr lang="en-GB" dirty="0"/>
          </a:p>
        </p:txBody>
      </p:sp>
    </p:spTree>
    <p:extLst>
      <p:ext uri="{BB962C8B-B14F-4D97-AF65-F5344CB8AC3E}">
        <p14:creationId xmlns:p14="http://schemas.microsoft.com/office/powerpoint/2010/main" val="1851570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2245F-A23E-A3C8-536B-665264D28CCF}"/>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927DE1C2-7FDF-C834-B9E6-BD950047D324}"/>
              </a:ext>
            </a:extLst>
          </p:cNvPr>
          <p:cNvPicPr>
            <a:picLocks noChangeAspect="1"/>
          </p:cNvPicPr>
          <p:nvPr/>
        </p:nvPicPr>
        <p:blipFill>
          <a:blip r:embed="rId2"/>
          <a:stretch>
            <a:fillRect/>
          </a:stretch>
        </p:blipFill>
        <p:spPr>
          <a:xfrm>
            <a:off x="1362000" y="585605"/>
            <a:ext cx="9468000" cy="5686789"/>
          </a:xfrm>
          <a:prstGeom prst="rect">
            <a:avLst/>
          </a:prstGeom>
        </p:spPr>
      </p:pic>
    </p:spTree>
    <p:extLst>
      <p:ext uri="{BB962C8B-B14F-4D97-AF65-F5344CB8AC3E}">
        <p14:creationId xmlns:p14="http://schemas.microsoft.com/office/powerpoint/2010/main" val="1729169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405AE-DC5A-A882-1261-A5F507E6D17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B26CE2-1FBF-B646-F255-9AC3F5D0B032}"/>
              </a:ext>
            </a:extLst>
          </p:cNvPr>
          <p:cNvSpPr>
            <a:spLocks noGrp="1"/>
          </p:cNvSpPr>
          <p:nvPr>
            <p:ph type="title"/>
          </p:nvPr>
        </p:nvSpPr>
        <p:spPr/>
        <p:txBody>
          <a:bodyPr/>
          <a:lstStyle/>
          <a:p>
            <a:pPr algn="ctr"/>
            <a:r>
              <a:rPr lang="en-GB" dirty="0"/>
              <a:t>Let them eat cake</a:t>
            </a:r>
          </a:p>
        </p:txBody>
      </p:sp>
      <p:sp>
        <p:nvSpPr>
          <p:cNvPr id="3" name="Content Placeholder 2">
            <a:extLst>
              <a:ext uri="{FF2B5EF4-FFF2-40B4-BE49-F238E27FC236}">
                <a16:creationId xmlns:a16="http://schemas.microsoft.com/office/drawing/2014/main" id="{A6654986-C443-262D-1F27-C854D8AAE6AB}"/>
              </a:ext>
            </a:extLst>
          </p:cNvPr>
          <p:cNvSpPr>
            <a:spLocks noGrp="1"/>
          </p:cNvSpPr>
          <p:nvPr>
            <p:ph idx="1"/>
          </p:nvPr>
        </p:nvSpPr>
        <p:spPr/>
        <p:txBody>
          <a:bodyPr>
            <a:normAutofit fontScale="92500" lnSpcReduction="10000"/>
          </a:bodyPr>
          <a:lstStyle/>
          <a:p>
            <a:r>
              <a:rPr lang="en-GB" dirty="0"/>
              <a:t>In one recording, Lilian can be heard writing a cheque to finance a political campaign just to “keep them happy”.</a:t>
            </a:r>
          </a:p>
          <a:p>
            <a:r>
              <a:rPr lang="en-GB" dirty="0"/>
              <a:t>Unlike other wealthy French citizens, the </a:t>
            </a:r>
            <a:r>
              <a:rPr lang="en-GB" dirty="0" err="1"/>
              <a:t>Bettencourts</a:t>
            </a:r>
            <a:r>
              <a:rPr lang="en-GB" dirty="0"/>
              <a:t> weren’t scrutinized by the French authorities, they never had to face a tax audit.</a:t>
            </a:r>
          </a:p>
          <a:p>
            <a:r>
              <a:rPr lang="en-GB" dirty="0"/>
              <a:t>Understandably, the French were annoyed by Lilian’s tax evasion and saddened by her evident cold attitude towards her daughter.</a:t>
            </a:r>
          </a:p>
          <a:p>
            <a:r>
              <a:rPr lang="en-GB" dirty="0"/>
              <a:t>She revealed all in a rare interview which was staged to persuade the French public that she wasn’t senile and that her ungrateful daughter was plotting against her and spoiling her fun.</a:t>
            </a:r>
          </a:p>
          <a:p>
            <a:r>
              <a:rPr lang="en-GB" dirty="0"/>
              <a:t>Ironically, Francoise lived on the same street as her mother but till the end of her life mother and daughter never made peace with one another.</a:t>
            </a:r>
          </a:p>
          <a:p>
            <a:endParaRPr lang="en-GB" dirty="0"/>
          </a:p>
          <a:p>
            <a:endParaRPr lang="en-GB" dirty="0"/>
          </a:p>
        </p:txBody>
      </p:sp>
    </p:spTree>
    <p:extLst>
      <p:ext uri="{BB962C8B-B14F-4D97-AF65-F5344CB8AC3E}">
        <p14:creationId xmlns:p14="http://schemas.microsoft.com/office/powerpoint/2010/main" val="30841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DFDE3-B7FC-3AEF-4B81-6A2ACEE48D6F}"/>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96A7812B-4E8F-815E-22D0-C08F2369CC7C}"/>
              </a:ext>
            </a:extLst>
          </p:cNvPr>
          <p:cNvPicPr>
            <a:picLocks noChangeAspect="1"/>
          </p:cNvPicPr>
          <p:nvPr/>
        </p:nvPicPr>
        <p:blipFill>
          <a:blip r:embed="rId2"/>
          <a:stretch>
            <a:fillRect/>
          </a:stretch>
        </p:blipFill>
        <p:spPr>
          <a:xfrm>
            <a:off x="1848000" y="243000"/>
            <a:ext cx="8496000" cy="6372000"/>
          </a:xfrm>
          <a:prstGeom prst="rect">
            <a:avLst/>
          </a:prstGeom>
        </p:spPr>
      </p:pic>
    </p:spTree>
    <p:extLst>
      <p:ext uri="{BB962C8B-B14F-4D97-AF65-F5344CB8AC3E}">
        <p14:creationId xmlns:p14="http://schemas.microsoft.com/office/powerpoint/2010/main" val="10289333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F95701-5C2F-32B7-2CB6-6AB28F186A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D24BF8-E579-66F6-284D-B3C712956FA2}"/>
              </a:ext>
            </a:extLst>
          </p:cNvPr>
          <p:cNvSpPr>
            <a:spLocks noGrp="1"/>
          </p:cNvSpPr>
          <p:nvPr>
            <p:ph type="title"/>
          </p:nvPr>
        </p:nvSpPr>
        <p:spPr/>
        <p:txBody>
          <a:bodyPr/>
          <a:lstStyle/>
          <a:p>
            <a:pPr algn="ctr"/>
            <a:r>
              <a:rPr lang="en-GB" dirty="0"/>
              <a:t>Let them eat cake</a:t>
            </a:r>
          </a:p>
        </p:txBody>
      </p:sp>
      <p:sp>
        <p:nvSpPr>
          <p:cNvPr id="3" name="Content Placeholder 2">
            <a:extLst>
              <a:ext uri="{FF2B5EF4-FFF2-40B4-BE49-F238E27FC236}">
                <a16:creationId xmlns:a16="http://schemas.microsoft.com/office/drawing/2014/main" id="{6A4FA17A-130C-556F-0CA9-E23F0351B1D7}"/>
              </a:ext>
            </a:extLst>
          </p:cNvPr>
          <p:cNvSpPr>
            <a:spLocks noGrp="1"/>
          </p:cNvSpPr>
          <p:nvPr>
            <p:ph idx="1"/>
          </p:nvPr>
        </p:nvSpPr>
        <p:spPr/>
        <p:txBody>
          <a:bodyPr>
            <a:normAutofit lnSpcReduction="10000"/>
          </a:bodyPr>
          <a:lstStyle/>
          <a:p>
            <a:r>
              <a:rPr lang="en-GB" dirty="0"/>
              <a:t>In the end, Francois </a:t>
            </a:r>
            <a:r>
              <a:rPr lang="en-GB" dirty="0" err="1"/>
              <a:t>Banier</a:t>
            </a:r>
            <a:r>
              <a:rPr lang="en-GB" dirty="0"/>
              <a:t> was stopped, he even received a suspended jail sentence and was forced to return some of his ill-gotten gains.</a:t>
            </a:r>
          </a:p>
          <a:p>
            <a:r>
              <a:rPr lang="en-GB" dirty="0"/>
              <a:t>Without a doubt Francoise wishes to put the scandal behind her and return to managing both L’Oreal and the family fortune in private.</a:t>
            </a:r>
          </a:p>
          <a:p>
            <a:r>
              <a:rPr lang="en-GB" dirty="0"/>
              <a:t>The richest woman in the world will remain silent about her philanthropy. </a:t>
            </a:r>
          </a:p>
          <a:p>
            <a:r>
              <a:rPr lang="en-GB" dirty="0"/>
              <a:t>We’ll give her the last word: </a:t>
            </a:r>
          </a:p>
          <a:p>
            <a:r>
              <a:rPr lang="en-GB" dirty="0"/>
              <a:t>Value your time by putting a </a:t>
            </a:r>
            <a:r>
              <a:rPr lang="en-GB" dirty="0" err="1"/>
              <a:t>pricetag</a:t>
            </a:r>
            <a:r>
              <a:rPr lang="en-GB" dirty="0"/>
              <a:t> on it. It’s the only thing you can’t get back.</a:t>
            </a:r>
          </a:p>
          <a:p>
            <a:endParaRPr lang="en-GB" dirty="0"/>
          </a:p>
          <a:p>
            <a:endParaRPr lang="en-GB" dirty="0"/>
          </a:p>
          <a:p>
            <a:endParaRPr lang="en-GB" dirty="0"/>
          </a:p>
        </p:txBody>
      </p:sp>
    </p:spTree>
    <p:extLst>
      <p:ext uri="{BB962C8B-B14F-4D97-AF65-F5344CB8AC3E}">
        <p14:creationId xmlns:p14="http://schemas.microsoft.com/office/powerpoint/2010/main" val="833035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495</TotalTime>
  <Words>1936</Words>
  <Application>Microsoft Office PowerPoint</Application>
  <PresentationFormat>Widescreen</PresentationFormat>
  <Paragraphs>103</Paragraphs>
  <Slides>31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Calibri</vt:lpstr>
      <vt:lpstr>Calibri Light</vt:lpstr>
      <vt:lpstr>Office Theme</vt:lpstr>
      <vt:lpstr>Let them eat cake</vt:lpstr>
      <vt:lpstr>PowerPoint Presentation</vt:lpstr>
      <vt:lpstr>Let them eat cake</vt:lpstr>
      <vt:lpstr>PowerPoint Presentation</vt:lpstr>
      <vt:lpstr>Let them eat cake</vt:lpstr>
      <vt:lpstr>PowerPoint Presentation</vt:lpstr>
      <vt:lpstr>Let them eat cake</vt:lpstr>
      <vt:lpstr>PowerPoint Presentation</vt:lpstr>
      <vt:lpstr>Let them eat cake</vt:lpstr>
      <vt:lpstr>PowerPoint Presentation</vt:lpstr>
      <vt:lpstr>Let them eat cake</vt:lpstr>
      <vt:lpstr>PowerPoint Presentation</vt:lpstr>
      <vt:lpstr>Let them eat cake</vt:lpstr>
      <vt:lpstr>PowerPoint Presentation</vt:lpstr>
      <vt:lpstr>Let them eat cake</vt:lpstr>
      <vt:lpstr>PowerPoint Presentation</vt:lpstr>
      <vt:lpstr>Let them eat cake</vt:lpstr>
      <vt:lpstr>PowerPoint Presentation</vt:lpstr>
      <vt:lpstr>Let them eat cake</vt:lpstr>
      <vt:lpstr>PowerPoint Presentation</vt:lpstr>
      <vt:lpstr>Let them eat cake</vt:lpstr>
      <vt:lpstr>PowerPoint Presentation</vt:lpstr>
      <vt:lpstr>Let them eat cake</vt:lpstr>
      <vt:lpstr>PowerPoint Presentation</vt:lpstr>
      <vt:lpstr>Let them eat cake</vt:lpstr>
      <vt:lpstr>PowerPoint Presentation</vt:lpstr>
      <vt:lpstr>Let them eat cake</vt:lpstr>
      <vt:lpstr>PowerPoint Presentation</vt:lpstr>
      <vt:lpstr>Let them eat cake</vt:lpstr>
      <vt:lpstr>PowerPoint Presentation</vt:lpstr>
      <vt:lpstr>Let them eat cake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Britannia School of English Lublin</dc:creator>
  <cp:lastModifiedBy>Britannia School of English Lublin</cp:lastModifiedBy>
  <cp:revision>24</cp:revision>
  <dcterms:created xsi:type="dcterms:W3CDTF">2025-08-04T00:18:05Z</dcterms:created>
  <dcterms:modified xsi:type="dcterms:W3CDTF">2025-08-05T19:29:59Z</dcterms:modified>
</cp:coreProperties>
</file>